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colors23.xml" ContentType="application/vnd.ms-office.chartcolorstyl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charts/colors20.xml" ContentType="application/vnd.ms-office.chartcolor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olors8.xml" ContentType="application/vnd.ms-office.chartcolorstyle+xml"/>
  <Override PartName="/ppt/charts/style24.xml" ContentType="application/vnd.ms-office.chart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charts/colors21.xml" ContentType="application/vnd.ms-office.chartcolorstyl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charts/style3.xml" ContentType="application/vnd.ms-office.chartstyle+xml"/>
  <Override PartName="/ppt/charts/style25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olors19.xml" ContentType="application/vnd.ms-office.chartcolorstyle+xml"/>
  <Override PartName="/ppt/charts/style21.xml" ContentType="application/vnd.ms-office.chartstyl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olors22.xml" ContentType="application/vnd.ms-office.chartcolorstyle+xml"/>
  <Override PartName="/ppt/charts/colors1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charts/style19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olors16.xml" ContentType="application/vnd.ms-office.chartcolorstyl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charts/style23.xml" ContentType="application/vnd.ms-office.chartstyl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charts/style12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28" r:id="rId3"/>
  </p:sldMasterIdLst>
  <p:notesMasterIdLst>
    <p:notesMasterId r:id="rId38"/>
  </p:notesMasterIdLst>
  <p:handoutMasterIdLst>
    <p:handoutMasterId r:id="rId39"/>
  </p:handoutMasterIdLst>
  <p:sldIdLst>
    <p:sldId id="256" r:id="rId4"/>
    <p:sldId id="317" r:id="rId5"/>
    <p:sldId id="259" r:id="rId6"/>
    <p:sldId id="297" r:id="rId7"/>
    <p:sldId id="263" r:id="rId8"/>
    <p:sldId id="264" r:id="rId9"/>
    <p:sldId id="295" r:id="rId10"/>
    <p:sldId id="305" r:id="rId11"/>
    <p:sldId id="318" r:id="rId12"/>
    <p:sldId id="262" r:id="rId13"/>
    <p:sldId id="306" r:id="rId14"/>
    <p:sldId id="281" r:id="rId15"/>
    <p:sldId id="302" r:id="rId16"/>
    <p:sldId id="303" r:id="rId17"/>
    <p:sldId id="319" r:id="rId18"/>
    <p:sldId id="282" r:id="rId19"/>
    <p:sldId id="287" r:id="rId20"/>
    <p:sldId id="285" r:id="rId21"/>
    <p:sldId id="286" r:id="rId22"/>
    <p:sldId id="299" r:id="rId23"/>
    <p:sldId id="310" r:id="rId24"/>
    <p:sldId id="300" r:id="rId25"/>
    <p:sldId id="301" r:id="rId26"/>
    <p:sldId id="311" r:id="rId27"/>
    <p:sldId id="292" r:id="rId28"/>
    <p:sldId id="304" r:id="rId29"/>
    <p:sldId id="320" r:id="rId30"/>
    <p:sldId id="309" r:id="rId31"/>
    <p:sldId id="314" r:id="rId32"/>
    <p:sldId id="315" r:id="rId33"/>
    <p:sldId id="284" r:id="rId34"/>
    <p:sldId id="307" r:id="rId35"/>
    <p:sldId id="308" r:id="rId36"/>
    <p:sldId id="270" r:id="rId37"/>
  </p:sldIdLst>
  <p:sldSz cx="9144000" cy="6858000" type="screen4x3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E47"/>
    <a:srgbClr val="150F93"/>
    <a:srgbClr val="FF00FF"/>
    <a:srgbClr val="CC0000"/>
    <a:srgbClr val="BC0000"/>
    <a:srgbClr val="00FE73"/>
    <a:srgbClr val="FF0066"/>
    <a:srgbClr val="FF33CC"/>
    <a:srgbClr val="FF66CC"/>
    <a:srgbClr val="FFD2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66962" autoAdjust="0"/>
  </p:normalViewPr>
  <p:slideViewPr>
    <p:cSldViewPr>
      <p:cViewPr varScale="1">
        <p:scale>
          <a:sx n="50" d="100"/>
          <a:sy n="50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94" y="-108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13.xml"/><Relationship Id="rId4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4.xml"/><Relationship Id="rId4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15.xml"/><Relationship Id="rId4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6.xml"/><Relationship Id="rId4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Documenti\Statistica\2015\grafici_2015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7.xml"/><Relationship Id="rId4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8.xml"/><Relationship Id="rId4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19.xml"/><Relationship Id="rId4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0.xml"/><Relationship Id="rId4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1.xml"/><Relationship Id="rId4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2.xml"/><Relationship Id="rId4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3.xml"/><Relationship Id="rId4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4.xml"/><Relationship Id="rId4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5.xml"/><Relationship Id="rId4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26.xml"/><Relationship Id="rId4" Type="http://schemas.microsoft.com/office/2011/relationships/chartStyle" Target="style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istica\2014\grafici_201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Documenti\Statistica\2015\grafici_2015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/>
              <a:t>Presenza nei diversi regioni</a:t>
            </a:r>
            <a:r>
              <a:rPr lang="it-IT" sz="1800" b="1" baseline="0" dirty="0"/>
              <a:t> - MMXV</a:t>
            </a:r>
            <a:endParaRPr lang="it-IT" sz="1800" b="1" dirty="0"/>
          </a:p>
        </c:rich>
      </c:tx>
      <c:layout/>
      <c:spPr>
        <a:noFill/>
        <a:ln>
          <a:noFill/>
        </a:ln>
        <a:effectLst/>
      </c:spPr>
    </c:title>
    <c:view3D>
      <c:rotY val="65"/>
      <c:depthPercent val="100"/>
      <c:perspective val="2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Foglio1!$B$28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8729038950630639E-2"/>
                  <c:y val="-1.25675671663897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97088424470172E-2"/>
                  <c:y val="-2.09459452773160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992940002951548E-2"/>
                  <c:y val="-2.094594527731761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Foglio1!$C$28:$F$28</c:f>
              <c:numCache>
                <c:formatCode>General</c:formatCode>
                <c:ptCount val="4"/>
                <c:pt idx="0">
                  <c:v>1425</c:v>
                </c:pt>
                <c:pt idx="1">
                  <c:v>1065</c:v>
                </c:pt>
                <c:pt idx="2">
                  <c:v>360</c:v>
                </c:pt>
                <c:pt idx="3">
                  <c:v>101</c:v>
                </c:pt>
              </c:numCache>
            </c:numRef>
          </c:val>
        </c:ser>
        <c:ser>
          <c:idx val="1"/>
          <c:order val="1"/>
          <c:tx>
            <c:strRef>
              <c:f>Foglio1!$B$29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7360989476791046E-2"/>
                  <c:y val="-1.04729726386580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992940002951548E-2"/>
                  <c:y val="-8.378378110926428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888791581432875E-2"/>
                  <c:y val="-2.09459452773160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Foglio1!$C$29:$F$29</c:f>
              <c:numCache>
                <c:formatCode>General</c:formatCode>
                <c:ptCount val="4"/>
                <c:pt idx="0">
                  <c:v>1673</c:v>
                </c:pt>
                <c:pt idx="1">
                  <c:v>1421</c:v>
                </c:pt>
                <c:pt idx="2">
                  <c:v>252</c:v>
                </c:pt>
                <c:pt idx="3">
                  <c:v>84</c:v>
                </c:pt>
              </c:numCache>
            </c:numRef>
          </c:val>
        </c:ser>
        <c:ser>
          <c:idx val="2"/>
          <c:order val="2"/>
          <c:tx>
            <c:strRef>
              <c:f>Foglio1!$B$30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1.7784643159914213E-2"/>
                  <c:y val="-4.189189055463291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Foglio1!$C$30:$F$30</c:f>
              <c:numCache>
                <c:formatCode>General</c:formatCode>
                <c:ptCount val="4"/>
                <c:pt idx="0">
                  <c:v>651</c:v>
                </c:pt>
                <c:pt idx="1">
                  <c:v>602</c:v>
                </c:pt>
                <c:pt idx="2">
                  <c:v>49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Foglio1!$B$31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2.5992940002951548E-2"/>
                  <c:y val="-1.04729726386581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763463168768905E-3"/>
                  <c:y val="-8.378378110926502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888791581432782E-2"/>
                  <c:y val="2.09459452773160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Foglio1!$C$31:$F$31</c:f>
              <c:numCache>
                <c:formatCode>General</c:formatCode>
                <c:ptCount val="4"/>
                <c:pt idx="0">
                  <c:v>2479</c:v>
                </c:pt>
                <c:pt idx="1">
                  <c:v>1815</c:v>
                </c:pt>
                <c:pt idx="2">
                  <c:v>664</c:v>
                </c:pt>
                <c:pt idx="3">
                  <c:v>112</c:v>
                </c:pt>
              </c:numCache>
            </c:numRef>
          </c:val>
        </c:ser>
        <c:ser>
          <c:idx val="4"/>
          <c:order val="4"/>
          <c:tx>
            <c:strRef>
              <c:f>Foglio1!$B$32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462489052911199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56841055272332E-2"/>
                  <c:y val="-4.189189055463215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4854421223500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Foglio1!$C$32:$F$32</c:f>
              <c:numCache>
                <c:formatCode>General</c:formatCode>
                <c:ptCount val="4"/>
                <c:pt idx="0">
                  <c:v>742</c:v>
                </c:pt>
                <c:pt idx="1">
                  <c:v>655</c:v>
                </c:pt>
                <c:pt idx="2">
                  <c:v>87</c:v>
                </c:pt>
                <c:pt idx="3">
                  <c:v>21</c:v>
                </c:pt>
              </c:numCache>
            </c:numRef>
          </c:val>
        </c:ser>
        <c:ser>
          <c:idx val="5"/>
          <c:order val="5"/>
          <c:tx>
            <c:strRef>
              <c:f>Foglio1!$B$33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3.556928631982842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360989476791001E-2"/>
                  <c:y val="-7.6800912139468349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Foglio1!$C$27:$F$27</c:f>
              <c:strCache>
                <c:ptCount val="4"/>
                <c:pt idx="0">
                  <c:v>Frati</c:v>
                </c:pt>
                <c:pt idx="1">
                  <c:v>Perpetui</c:v>
                </c:pt>
                <c:pt idx="2">
                  <c:v>Temporanei</c:v>
                </c:pt>
                <c:pt idx="3">
                  <c:v>Novicii</c:v>
                </c:pt>
              </c:strCache>
            </c:strRef>
          </c:cat>
          <c:val>
            <c:numRef>
              <c:f>Foglio1!$C$33:$F$33</c:f>
              <c:numCache>
                <c:formatCode>General</c:formatCode>
                <c:ptCount val="4"/>
                <c:pt idx="0">
                  <c:v>3236</c:v>
                </c:pt>
                <c:pt idx="1">
                  <c:v>3124</c:v>
                </c:pt>
                <c:pt idx="2">
                  <c:v>112</c:v>
                </c:pt>
                <c:pt idx="3">
                  <c:v>30</c:v>
                </c:pt>
              </c:numCache>
            </c:numRef>
          </c:val>
        </c:ser>
        <c:dLbls>
          <c:showVal val="1"/>
        </c:dLbls>
        <c:shape val="box"/>
        <c:axId val="84142336"/>
        <c:axId val="84508672"/>
        <c:axId val="83650752"/>
      </c:bar3DChart>
      <c:catAx>
        <c:axId val="84142336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672"/>
        <c:crosses val="autoZero"/>
        <c:auto val="1"/>
        <c:lblAlgn val="ctr"/>
        <c:lblOffset val="100"/>
      </c:catAx>
      <c:valAx>
        <c:axId val="84508672"/>
        <c:scaling>
          <c:orientation val="minMax"/>
        </c:scaling>
        <c:delete val="1"/>
        <c:axPos val="l"/>
        <c:numFmt formatCode="General" sourceLinked="1"/>
        <c:tickLblPos val="none"/>
        <c:crossAx val="84142336"/>
        <c:crosses val="autoZero"/>
        <c:crossBetween val="between"/>
      </c:valAx>
      <c:serAx>
        <c:axId val="83650752"/>
        <c:scaling>
          <c:orientation val="minMax"/>
        </c:scaling>
        <c:axPos val="b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672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Frati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endParaRPr lang="en-US" dirty="0"/>
          </a:p>
        </c:rich>
      </c:tx>
      <c:layout>
        <c:manualLayout>
          <c:xMode val="edge"/>
          <c:yMode val="edge"/>
          <c:x val="0.57848338250770992"/>
          <c:y val="1.256756716638964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Foglio1!$C$27</c:f>
              <c:strCache>
                <c:ptCount val="1"/>
                <c:pt idx="0">
                  <c:v>Frati</c:v>
                </c:pt>
              </c:strCache>
            </c:strRef>
          </c:tx>
          <c:explosion val="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7.3397146916664338E-2"/>
                  <c:y val="-0.20134974351937407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02105072662817"/>
                  <c:y val="-0.23956883678754523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2251066162965927"/>
                  <c:y val="3.2521136437929261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Foglio1!$B$28:$B$33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Foglio1!$C$28:$C$33</c:f>
              <c:numCache>
                <c:formatCode>General</c:formatCode>
                <c:ptCount val="6"/>
                <c:pt idx="0">
                  <c:v>1425</c:v>
                </c:pt>
                <c:pt idx="1">
                  <c:v>1673</c:v>
                </c:pt>
                <c:pt idx="2">
                  <c:v>651</c:v>
                </c:pt>
                <c:pt idx="3">
                  <c:v>2479</c:v>
                </c:pt>
                <c:pt idx="4">
                  <c:v>742</c:v>
                </c:pt>
                <c:pt idx="5">
                  <c:v>3236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Eta</a:t>
            </a:r>
            <a:r>
              <a:rPr lang="it-IT" dirty="0"/>
              <a:t> dei frati</a:t>
            </a:r>
            <a:r>
              <a:rPr lang="it-IT" baseline="0" dirty="0"/>
              <a:t> nel </a:t>
            </a:r>
            <a:r>
              <a:rPr lang="it-IT" dirty="0"/>
              <a:t>mondo</a:t>
            </a:r>
          </a:p>
        </c:rich>
      </c:tx>
      <c:layout>
        <c:manualLayout>
          <c:xMode val="edge"/>
          <c:yMode val="edge"/>
          <c:x val="0.71675375863513913"/>
          <c:y val="1.2567567166389643E-2"/>
        </c:manualLayout>
      </c:layout>
      <c:spPr>
        <a:noFill/>
        <a:ln>
          <a:noFill/>
        </a:ln>
        <a:effectLst/>
      </c:spPr>
    </c:title>
    <c:view3D>
      <c:rotX val="30"/>
      <c:rotY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4575834644836E-2"/>
          <c:y val="0.14365883772104163"/>
          <c:w val="0.8449030462260686"/>
          <c:h val="0.7766302954895633"/>
        </c:manualLayout>
      </c:layout>
      <c:pie3DChart>
        <c:varyColors val="1"/>
        <c:ser>
          <c:idx val="0"/>
          <c:order val="0"/>
          <c:explosion val="17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layout>
                <c:manualLayout>
                  <c:x val="-1.00322469147843E-16"/>
                  <c:y val="0.19898648013450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777583162865751E-2"/>
                  <c:y val="4.8175674137826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44395790716445E-2"/>
                  <c:y val="6.07432413042166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784643159914213E-2"/>
                  <c:y val="-0.100540537331117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138572639656852E-2"/>
                  <c:y val="-5.8648646776484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Foglio2!$B$45:$H$45</c:f>
              <c:strCache>
                <c:ptCount val="7"/>
                <c:pt idx="0">
                  <c:v>&lt; 30</c:v>
                </c:pt>
                <c:pt idx="1">
                  <c:v>30-40</c:v>
                </c:pt>
                <c:pt idx="2">
                  <c:v>40-50</c:v>
                </c:pt>
                <c:pt idx="3">
                  <c:v>50-60</c:v>
                </c:pt>
                <c:pt idx="4">
                  <c:v>60-70</c:v>
                </c:pt>
                <c:pt idx="5">
                  <c:v>70-80</c:v>
                </c:pt>
                <c:pt idx="6">
                  <c:v>&gt; 80</c:v>
                </c:pt>
              </c:strCache>
            </c:strRef>
          </c:cat>
          <c:val>
            <c:numRef>
              <c:f>Foglio2!$B$46:$H$46</c:f>
              <c:numCache>
                <c:formatCode>General</c:formatCode>
                <c:ptCount val="7"/>
                <c:pt idx="0">
                  <c:v>1335</c:v>
                </c:pt>
                <c:pt idx="1">
                  <c:v>1972</c:v>
                </c:pt>
                <c:pt idx="2">
                  <c:v>1898</c:v>
                </c:pt>
                <c:pt idx="3">
                  <c:v>1364</c:v>
                </c:pt>
                <c:pt idx="4">
                  <c:v>1069</c:v>
                </c:pt>
                <c:pt idx="5">
                  <c:v>1365</c:v>
                </c:pt>
                <c:pt idx="6">
                  <c:v>1203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/>
              <a:t>Fasce d'</a:t>
            </a:r>
            <a:r>
              <a:rPr lang="it-IT" sz="1800" b="1" dirty="0" err="1"/>
              <a:t>età_Continenti</a:t>
            </a:r>
            <a:endParaRPr lang="it-IT" sz="1800" b="1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Foglio2!$C$67</c:f>
              <c:strCache>
                <c:ptCount val="1"/>
                <c:pt idx="0">
                  <c:v>&lt; 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Foglio2!$C$68:$C$73</c:f>
              <c:numCache>
                <c:formatCode>General</c:formatCode>
                <c:ptCount val="6"/>
                <c:pt idx="0">
                  <c:v>286</c:v>
                </c:pt>
                <c:pt idx="1">
                  <c:v>208</c:v>
                </c:pt>
                <c:pt idx="2">
                  <c:v>35</c:v>
                </c:pt>
                <c:pt idx="3">
                  <c:v>680</c:v>
                </c:pt>
                <c:pt idx="4">
                  <c:v>80</c:v>
                </c:pt>
                <c:pt idx="5">
                  <c:v>47</c:v>
                </c:pt>
              </c:numCache>
            </c:numRef>
          </c:val>
        </c:ser>
        <c:ser>
          <c:idx val="1"/>
          <c:order val="1"/>
          <c:tx>
            <c:strRef>
              <c:f>Foglio2!$D$67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Foglio2!$D$68:$D$73</c:f>
              <c:numCache>
                <c:formatCode>General</c:formatCode>
                <c:ptCount val="6"/>
                <c:pt idx="0">
                  <c:v>418</c:v>
                </c:pt>
                <c:pt idx="1">
                  <c:v>358</c:v>
                </c:pt>
                <c:pt idx="2">
                  <c:v>58</c:v>
                </c:pt>
                <c:pt idx="3">
                  <c:v>686</c:v>
                </c:pt>
                <c:pt idx="4">
                  <c:v>197</c:v>
                </c:pt>
                <c:pt idx="5">
                  <c:v>255</c:v>
                </c:pt>
              </c:numCache>
            </c:numRef>
          </c:val>
        </c:ser>
        <c:ser>
          <c:idx val="2"/>
          <c:order val="2"/>
          <c:tx>
            <c:strRef>
              <c:f>Foglio2!$E$67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Foglio2!$E$68:$E$73</c:f>
              <c:numCache>
                <c:formatCode>General</c:formatCode>
                <c:ptCount val="6"/>
                <c:pt idx="0">
                  <c:v>390</c:v>
                </c:pt>
                <c:pt idx="1">
                  <c:v>329</c:v>
                </c:pt>
                <c:pt idx="2">
                  <c:v>57</c:v>
                </c:pt>
                <c:pt idx="3">
                  <c:v>492</c:v>
                </c:pt>
                <c:pt idx="4">
                  <c:v>215</c:v>
                </c:pt>
                <c:pt idx="5">
                  <c:v>414</c:v>
                </c:pt>
              </c:numCache>
            </c:numRef>
          </c:val>
        </c:ser>
        <c:ser>
          <c:idx val="3"/>
          <c:order val="3"/>
          <c:tx>
            <c:strRef>
              <c:f>Foglio2!$F$67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Foglio2!$F$68:$F$73</c:f>
              <c:numCache>
                <c:formatCode>General</c:formatCode>
                <c:ptCount val="6"/>
                <c:pt idx="0">
                  <c:v>162</c:v>
                </c:pt>
                <c:pt idx="1">
                  <c:v>292</c:v>
                </c:pt>
                <c:pt idx="2">
                  <c:v>85</c:v>
                </c:pt>
                <c:pt idx="3">
                  <c:v>286</c:v>
                </c:pt>
                <c:pt idx="4">
                  <c:v>138</c:v>
                </c:pt>
                <c:pt idx="5">
                  <c:v>401</c:v>
                </c:pt>
              </c:numCache>
            </c:numRef>
          </c:val>
        </c:ser>
        <c:ser>
          <c:idx val="4"/>
          <c:order val="4"/>
          <c:tx>
            <c:strRef>
              <c:f>Foglio2!$G$67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Foglio2!$G$68:$G$73</c:f>
              <c:numCache>
                <c:formatCode>General</c:formatCode>
                <c:ptCount val="6"/>
                <c:pt idx="0">
                  <c:v>97</c:v>
                </c:pt>
                <c:pt idx="1">
                  <c:v>182</c:v>
                </c:pt>
                <c:pt idx="2">
                  <c:v>122</c:v>
                </c:pt>
                <c:pt idx="3">
                  <c:v>181</c:v>
                </c:pt>
                <c:pt idx="4">
                  <c:v>55</c:v>
                </c:pt>
                <c:pt idx="5">
                  <c:v>432</c:v>
                </c:pt>
              </c:numCache>
            </c:numRef>
          </c:val>
        </c:ser>
        <c:ser>
          <c:idx val="5"/>
          <c:order val="5"/>
          <c:tx>
            <c:strRef>
              <c:f>Foglio2!$H$67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Foglio2!$H$68:$H$73</c:f>
              <c:numCache>
                <c:formatCode>General</c:formatCode>
                <c:ptCount val="6"/>
                <c:pt idx="0">
                  <c:v>75</c:v>
                </c:pt>
                <c:pt idx="1">
                  <c:v>158</c:v>
                </c:pt>
                <c:pt idx="2">
                  <c:v>165</c:v>
                </c:pt>
                <c:pt idx="3">
                  <c:v>152</c:v>
                </c:pt>
                <c:pt idx="4">
                  <c:v>49</c:v>
                </c:pt>
                <c:pt idx="5">
                  <c:v>766</c:v>
                </c:pt>
              </c:numCache>
            </c:numRef>
          </c:val>
        </c:ser>
        <c:ser>
          <c:idx val="6"/>
          <c:order val="6"/>
          <c:tx>
            <c:strRef>
              <c:f>Foglio2!$I$67</c:f>
              <c:strCache>
                <c:ptCount val="1"/>
                <c:pt idx="0">
                  <c:v>&gt; 80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Foglio2!$B$68:$B$73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Foglio2!$I$68:$I$73</c:f>
              <c:numCache>
                <c:formatCode>General</c:formatCode>
                <c:ptCount val="6"/>
                <c:pt idx="0">
                  <c:v>41</c:v>
                </c:pt>
                <c:pt idx="1">
                  <c:v>170</c:v>
                </c:pt>
                <c:pt idx="2">
                  <c:v>140</c:v>
                </c:pt>
                <c:pt idx="3">
                  <c:v>56</c:v>
                </c:pt>
                <c:pt idx="4">
                  <c:v>29</c:v>
                </c:pt>
                <c:pt idx="5">
                  <c:v>767</c:v>
                </c:pt>
              </c:numCache>
            </c:numRef>
          </c:val>
        </c:ser>
        <c:dLbls>
          <c:showVal val="1"/>
        </c:dLbls>
        <c:gapWidth val="25"/>
        <c:shape val="cylinder"/>
        <c:axId val="97125504"/>
        <c:axId val="97127040"/>
        <c:axId val="0"/>
      </c:bar3DChart>
      <c:catAx>
        <c:axId val="97125504"/>
        <c:scaling>
          <c:orientation val="maxMin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27040"/>
        <c:crosses val="autoZero"/>
        <c:auto val="1"/>
        <c:lblAlgn val="ctr"/>
        <c:lblOffset val="100"/>
      </c:catAx>
      <c:valAx>
        <c:axId val="97127040"/>
        <c:scaling>
          <c:orientation val="minMax"/>
        </c:scaling>
        <c:delete val="1"/>
        <c:axPos val="t"/>
        <c:numFmt formatCode="0%" sourceLinked="1"/>
        <c:tickLblPos val="none"/>
        <c:crossAx val="9712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32326793625965"/>
          <c:y val="0.94701582952705377"/>
          <c:w val="0.68734640413043224"/>
          <c:h val="4.04166033065566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t-IT" sz="11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1079391034856E-2"/>
          <c:y val="6.0743241304216627E-2"/>
          <c:w val="0.89564066187741631"/>
          <c:h val="0.85058284154342922"/>
        </c:manualLayout>
      </c:layout>
      <c:bar3DChart>
        <c:barDir val="bar"/>
        <c:grouping val="percentStacked"/>
        <c:ser>
          <c:idx val="0"/>
          <c:order val="0"/>
          <c:tx>
            <c:strRef>
              <c:f>Foglio2!$C$50</c:f>
              <c:strCache>
                <c:ptCount val="1"/>
                <c:pt idx="0">
                  <c:v>Sotto 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Foglio2!$C$51:$C$63</c:f>
              <c:numCache>
                <c:formatCode>General</c:formatCode>
                <c:ptCount val="13"/>
                <c:pt idx="0">
                  <c:v>23</c:v>
                </c:pt>
                <c:pt idx="1">
                  <c:v>35</c:v>
                </c:pt>
                <c:pt idx="2">
                  <c:v>132</c:v>
                </c:pt>
                <c:pt idx="3">
                  <c:v>501</c:v>
                </c:pt>
                <c:pt idx="4">
                  <c:v>79</c:v>
                </c:pt>
                <c:pt idx="5">
                  <c:v>6</c:v>
                </c:pt>
                <c:pt idx="6">
                  <c:v>8</c:v>
                </c:pt>
                <c:pt idx="7">
                  <c:v>34</c:v>
                </c:pt>
                <c:pt idx="8">
                  <c:v>41</c:v>
                </c:pt>
                <c:pt idx="9">
                  <c:v>135</c:v>
                </c:pt>
                <c:pt idx="10">
                  <c:v>147</c:v>
                </c:pt>
                <c:pt idx="11">
                  <c:v>34</c:v>
                </c:pt>
                <c:pt idx="12">
                  <c:v>155</c:v>
                </c:pt>
              </c:numCache>
            </c:numRef>
          </c:val>
        </c:ser>
        <c:ser>
          <c:idx val="1"/>
          <c:order val="1"/>
          <c:tx>
            <c:strRef>
              <c:f>Foglio2!$D$50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Foglio2!$D$51:$D$63</c:f>
              <c:numCache>
                <c:formatCode>General</c:formatCode>
                <c:ptCount val="13"/>
                <c:pt idx="0">
                  <c:v>36</c:v>
                </c:pt>
                <c:pt idx="1">
                  <c:v>87</c:v>
                </c:pt>
                <c:pt idx="2">
                  <c:v>196</c:v>
                </c:pt>
                <c:pt idx="3">
                  <c:v>477</c:v>
                </c:pt>
                <c:pt idx="4">
                  <c:v>199</c:v>
                </c:pt>
                <c:pt idx="5">
                  <c:v>45</c:v>
                </c:pt>
                <c:pt idx="6">
                  <c:v>19</c:v>
                </c:pt>
                <c:pt idx="7">
                  <c:v>191</c:v>
                </c:pt>
                <c:pt idx="8">
                  <c:v>75</c:v>
                </c:pt>
                <c:pt idx="9">
                  <c:v>148</c:v>
                </c:pt>
                <c:pt idx="10">
                  <c:v>274</c:v>
                </c:pt>
                <c:pt idx="11">
                  <c:v>70</c:v>
                </c:pt>
                <c:pt idx="12">
                  <c:v>159</c:v>
                </c:pt>
              </c:numCache>
            </c:numRef>
          </c:val>
        </c:ser>
        <c:ser>
          <c:idx val="2"/>
          <c:order val="2"/>
          <c:tx>
            <c:strRef>
              <c:f>Foglio2!$E$50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Foglio2!$E$51:$E$63</c:f>
              <c:numCache>
                <c:formatCode>General</c:formatCode>
                <c:ptCount val="13"/>
                <c:pt idx="0">
                  <c:v>36</c:v>
                </c:pt>
                <c:pt idx="1">
                  <c:v>79</c:v>
                </c:pt>
                <c:pt idx="2">
                  <c:v>195</c:v>
                </c:pt>
                <c:pt idx="3">
                  <c:v>296</c:v>
                </c:pt>
                <c:pt idx="4">
                  <c:v>220</c:v>
                </c:pt>
                <c:pt idx="5">
                  <c:v>67</c:v>
                </c:pt>
                <c:pt idx="6">
                  <c:v>34</c:v>
                </c:pt>
                <c:pt idx="7">
                  <c:v>311</c:v>
                </c:pt>
                <c:pt idx="8">
                  <c:v>56</c:v>
                </c:pt>
                <c:pt idx="9">
                  <c:v>112</c:v>
                </c:pt>
                <c:pt idx="10">
                  <c:v>276</c:v>
                </c:pt>
                <c:pt idx="11">
                  <c:v>62</c:v>
                </c:pt>
                <c:pt idx="12">
                  <c:v>154</c:v>
                </c:pt>
              </c:numCache>
            </c:numRef>
          </c:val>
        </c:ser>
        <c:ser>
          <c:idx val="3"/>
          <c:order val="3"/>
          <c:tx>
            <c:strRef>
              <c:f>Foglio2!$F$50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Foglio2!$F$51:$F$63</c:f>
              <c:numCache>
                <c:formatCode>General</c:formatCode>
                <c:ptCount val="13"/>
                <c:pt idx="0">
                  <c:v>29</c:v>
                </c:pt>
                <c:pt idx="1">
                  <c:v>61</c:v>
                </c:pt>
                <c:pt idx="2">
                  <c:v>185</c:v>
                </c:pt>
                <c:pt idx="3">
                  <c:v>149</c:v>
                </c:pt>
                <c:pt idx="4">
                  <c:v>142</c:v>
                </c:pt>
                <c:pt idx="5">
                  <c:v>86</c:v>
                </c:pt>
                <c:pt idx="6">
                  <c:v>38</c:v>
                </c:pt>
                <c:pt idx="7">
                  <c:v>275</c:v>
                </c:pt>
                <c:pt idx="8">
                  <c:v>46</c:v>
                </c:pt>
                <c:pt idx="9">
                  <c:v>48</c:v>
                </c:pt>
                <c:pt idx="10">
                  <c:v>114</c:v>
                </c:pt>
                <c:pt idx="11">
                  <c:v>91</c:v>
                </c:pt>
                <c:pt idx="12">
                  <c:v>102</c:v>
                </c:pt>
              </c:numCache>
            </c:numRef>
          </c:val>
        </c:ser>
        <c:ser>
          <c:idx val="4"/>
          <c:order val="4"/>
          <c:tx>
            <c:strRef>
              <c:f>Foglio2!$G$50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Foglio2!$G$51:$G$63</c:f>
              <c:numCache>
                <c:formatCode>General</c:formatCode>
                <c:ptCount val="13"/>
                <c:pt idx="0">
                  <c:v>11</c:v>
                </c:pt>
                <c:pt idx="1">
                  <c:v>22</c:v>
                </c:pt>
                <c:pt idx="2">
                  <c:v>136</c:v>
                </c:pt>
                <c:pt idx="3">
                  <c:v>91</c:v>
                </c:pt>
                <c:pt idx="4">
                  <c:v>55</c:v>
                </c:pt>
                <c:pt idx="5">
                  <c:v>95</c:v>
                </c:pt>
                <c:pt idx="6">
                  <c:v>39</c:v>
                </c:pt>
                <c:pt idx="7">
                  <c:v>299</c:v>
                </c:pt>
                <c:pt idx="8">
                  <c:v>24</c:v>
                </c:pt>
                <c:pt idx="9">
                  <c:v>33</c:v>
                </c:pt>
                <c:pt idx="10">
                  <c:v>63</c:v>
                </c:pt>
                <c:pt idx="11">
                  <c:v>131</c:v>
                </c:pt>
                <c:pt idx="12">
                  <c:v>70</c:v>
                </c:pt>
              </c:numCache>
            </c:numRef>
          </c:val>
        </c:ser>
        <c:ser>
          <c:idx val="5"/>
          <c:order val="5"/>
          <c:tx>
            <c:strRef>
              <c:f>Foglio2!$H$50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Foglio2!$H$51:$H$63</c:f>
              <c:numCache>
                <c:formatCode>General</c:formatCode>
                <c:ptCount val="13"/>
                <c:pt idx="0">
                  <c:v>16</c:v>
                </c:pt>
                <c:pt idx="1">
                  <c:v>35</c:v>
                </c:pt>
                <c:pt idx="2">
                  <c:v>105</c:v>
                </c:pt>
                <c:pt idx="3">
                  <c:v>90</c:v>
                </c:pt>
                <c:pt idx="4">
                  <c:v>49</c:v>
                </c:pt>
                <c:pt idx="5">
                  <c:v>240</c:v>
                </c:pt>
                <c:pt idx="6">
                  <c:v>82</c:v>
                </c:pt>
                <c:pt idx="7">
                  <c:v>443</c:v>
                </c:pt>
                <c:pt idx="8">
                  <c:v>18</c:v>
                </c:pt>
                <c:pt idx="9">
                  <c:v>21</c:v>
                </c:pt>
                <c:pt idx="10">
                  <c:v>55</c:v>
                </c:pt>
                <c:pt idx="11">
                  <c:v>172</c:v>
                </c:pt>
                <c:pt idx="12">
                  <c:v>39</c:v>
                </c:pt>
              </c:numCache>
            </c:numRef>
          </c:val>
        </c:ser>
        <c:ser>
          <c:idx val="6"/>
          <c:order val="6"/>
          <c:tx>
            <c:strRef>
              <c:f>Foglio2!$I$50</c:f>
              <c:strCache>
                <c:ptCount val="1"/>
                <c:pt idx="0">
                  <c:v>Sopra 80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Foglio2!$B$51:$B$63</c:f>
              <c:strCache>
                <c:ptCount val="13"/>
                <c:pt idx="0">
                  <c:v>ASMEN</c:v>
                </c:pt>
                <c:pt idx="1">
                  <c:v>CCA</c:v>
                </c:pt>
                <c:pt idx="2">
                  <c:v>CCB</c:v>
                </c:pt>
                <c:pt idx="3">
                  <c:v>CCMSI</c:v>
                </c:pt>
                <c:pt idx="4">
                  <c:v>CECOC</c:v>
                </c:pt>
                <c:pt idx="5">
                  <c:v>CENOC</c:v>
                </c:pt>
                <c:pt idx="6">
                  <c:v>CIC</c:v>
                </c:pt>
                <c:pt idx="7">
                  <c:v>CIMPCAP</c:v>
                </c:pt>
                <c:pt idx="8">
                  <c:v>CONCAM</c:v>
                </c:pt>
                <c:pt idx="9">
                  <c:v>CONCAO</c:v>
                </c:pt>
                <c:pt idx="10">
                  <c:v>EACC</c:v>
                </c:pt>
                <c:pt idx="11">
                  <c:v>NAPCC</c:v>
                </c:pt>
                <c:pt idx="12">
                  <c:v>PACC</c:v>
                </c:pt>
              </c:strCache>
            </c:strRef>
          </c:cat>
          <c:val>
            <c:numRef>
              <c:f>Foglio2!$I$51:$I$63</c:f>
              <c:numCache>
                <c:formatCode>General</c:formatCode>
                <c:ptCount val="13"/>
                <c:pt idx="0">
                  <c:v>7</c:v>
                </c:pt>
                <c:pt idx="1">
                  <c:v>51</c:v>
                </c:pt>
                <c:pt idx="2">
                  <c:v>109</c:v>
                </c:pt>
                <c:pt idx="3">
                  <c:v>33</c:v>
                </c:pt>
                <c:pt idx="4">
                  <c:v>29</c:v>
                </c:pt>
                <c:pt idx="5">
                  <c:v>282</c:v>
                </c:pt>
                <c:pt idx="6">
                  <c:v>129</c:v>
                </c:pt>
                <c:pt idx="7">
                  <c:v>357</c:v>
                </c:pt>
                <c:pt idx="8">
                  <c:v>10</c:v>
                </c:pt>
                <c:pt idx="9">
                  <c:v>11</c:v>
                </c:pt>
                <c:pt idx="10">
                  <c:v>29</c:v>
                </c:pt>
                <c:pt idx="11">
                  <c:v>143</c:v>
                </c:pt>
                <c:pt idx="12">
                  <c:v>13</c:v>
                </c:pt>
              </c:numCache>
            </c:numRef>
          </c:val>
        </c:ser>
        <c:dLbls>
          <c:showVal val="1"/>
        </c:dLbls>
        <c:gapWidth val="27"/>
        <c:gapDepth val="166"/>
        <c:shape val="cylinder"/>
        <c:axId val="102099968"/>
        <c:axId val="105169664"/>
        <c:axId val="0"/>
      </c:bar3DChart>
      <c:catAx>
        <c:axId val="102099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69664"/>
        <c:crosses val="autoZero"/>
        <c:auto val="1"/>
        <c:lblAlgn val="ctr"/>
        <c:lblOffset val="100"/>
      </c:catAx>
      <c:valAx>
        <c:axId val="10516966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020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Età media nelle conferenze</a:t>
            </a:r>
          </a:p>
        </c:rich>
      </c:tx>
      <c:layout>
        <c:manualLayout>
          <c:xMode val="edge"/>
          <c:yMode val="edge"/>
          <c:x val="8.1348315090878347E-3"/>
          <c:y val="2.0945945277316088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520742107593332E-2"/>
          <c:y val="0"/>
          <c:w val="0.96990291157552999"/>
          <c:h val="0.87674962886479313"/>
        </c:manualLayout>
      </c:layout>
      <c:bar3DChart>
        <c:barDir val="col"/>
        <c:grouping val="clustered"/>
        <c:ser>
          <c:idx val="0"/>
          <c:order val="0"/>
          <c:tx>
            <c:strRef>
              <c:f>Foglio2!$I$78</c:f>
              <c:strCache>
                <c:ptCount val="1"/>
                <c:pt idx="0">
                  <c:v>ASMEN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1041484215186786E-3"/>
                  <c:y val="-4.18918905546321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Foglio2!$J$78</c:f>
              <c:numCache>
                <c:formatCode>General</c:formatCode>
                <c:ptCount val="1"/>
                <c:pt idx="0">
                  <c:v>51.81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Foglio2!$I$79</c:f>
              <c:strCache>
                <c:ptCount val="1"/>
                <c:pt idx="0">
                  <c:v>CCA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680494738395551E-3"/>
                  <c:y val="-2.9324323388242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Foglio2!$J$79</c:f>
              <c:numCache>
                <c:formatCode>General</c:formatCode>
                <c:ptCount val="1"/>
                <c:pt idx="0">
                  <c:v>50.17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Foglio2!$I$80</c:f>
              <c:strCache>
                <c:ptCount val="1"/>
                <c:pt idx="0">
                  <c:v>CCB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944395790716445E-2"/>
                  <c:y val="-4.39864850823637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Foglio2!$J$80</c:f>
              <c:numCache>
                <c:formatCode>General</c:formatCode>
                <c:ptCount val="1"/>
                <c:pt idx="0">
                  <c:v>50.84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Foglio2!$I$81</c:f>
              <c:strCache>
                <c:ptCount val="1"/>
                <c:pt idx="0">
                  <c:v>CCMSI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5763463168768385E-3"/>
                  <c:y val="-3.770270149916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Foglio2!$J$81</c:f>
              <c:numCache>
                <c:formatCode>General</c:formatCode>
                <c:ptCount val="1"/>
                <c:pt idx="0">
                  <c:v>39.58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Foglio2!$I$82</c:f>
              <c:strCache>
                <c:ptCount val="1"/>
                <c:pt idx="0">
                  <c:v>CECOC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1041484215186665E-3"/>
                  <c:y val="-3.35135124437057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Foglio2!$J$82</c:f>
              <c:numCache>
                <c:formatCode>General</c:formatCode>
                <c:ptCount val="1"/>
                <c:pt idx="0">
                  <c:v>46.620000000000012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Foglio2!$I$83</c:f>
              <c:strCache>
                <c:ptCount val="1"/>
                <c:pt idx="0">
                  <c:v>CENOC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680494738394547E-3"/>
                  <c:y val="-2.3040539805047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Foglio2!$J$83</c:f>
              <c:numCache>
                <c:formatCode>General</c:formatCode>
                <c:ptCount val="1"/>
                <c:pt idx="0">
                  <c:v>69.39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Foglio2!$I$84</c:f>
              <c:strCache>
                <c:ptCount val="1"/>
                <c:pt idx="0">
                  <c:v>CIC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6416593686074555E-2"/>
                  <c:y val="-3.77027014991689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Foglio2!$J$84</c:f>
              <c:numCache>
                <c:formatCode>General</c:formatCode>
                <c:ptCount val="1"/>
                <c:pt idx="0">
                  <c:v>66.400000000000006</c:v>
                </c:pt>
              </c:numCache>
            </c:numRef>
          </c:val>
          <c:shape val="cylinder"/>
        </c:ser>
        <c:ser>
          <c:idx val="7"/>
          <c:order val="7"/>
          <c:tx>
            <c:strRef>
              <c:f>Foglio2!$I$85</c:f>
              <c:strCache>
                <c:ptCount val="1"/>
                <c:pt idx="0">
                  <c:v>CIMPCAP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5992940002951548E-2"/>
                  <c:y val="-2.72297288605108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Foglio2!$J$85</c:f>
              <c:numCache>
                <c:formatCode>General</c:formatCode>
                <c:ptCount val="1"/>
                <c:pt idx="0">
                  <c:v>63.120000000000012</c:v>
                </c:pt>
              </c:numCache>
            </c:numRef>
          </c:val>
          <c:shape val="cylinder"/>
        </c:ser>
        <c:ser>
          <c:idx val="8"/>
          <c:order val="8"/>
          <c:tx>
            <c:strRef>
              <c:f>Foglio2!$I$86</c:f>
              <c:strCache>
                <c:ptCount val="1"/>
                <c:pt idx="0">
                  <c:v>CONCAM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7784643159914213E-2"/>
                  <c:y val="-3.77027014991689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Foglio2!$J$86</c:f>
              <c:numCache>
                <c:formatCode>General</c:formatCode>
                <c:ptCount val="1"/>
                <c:pt idx="0">
                  <c:v>45.83</c:v>
                </c:pt>
              </c:numCache>
            </c:numRef>
          </c:val>
          <c:shape val="cylinder"/>
        </c:ser>
        <c:ser>
          <c:idx val="9"/>
          <c:order val="9"/>
          <c:tx>
            <c:strRef>
              <c:f>Foglio2!$I$87</c:f>
              <c:strCache>
                <c:ptCount val="1"/>
                <c:pt idx="0">
                  <c:v>CONCAO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312445264555896E-2"/>
                  <c:y val="-3.97972960269005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Foglio2!$J$87</c:f>
              <c:numCache>
                <c:formatCode>General</c:formatCode>
                <c:ptCount val="1"/>
                <c:pt idx="0">
                  <c:v>42.36</c:v>
                </c:pt>
              </c:numCache>
            </c:numRef>
          </c:val>
          <c:shape val="cylinder"/>
        </c:ser>
        <c:ser>
          <c:idx val="10"/>
          <c:order val="10"/>
          <c:tx>
            <c:strRef>
              <c:f>Foglio2!$I$88</c:f>
              <c:strCache>
                <c:ptCount val="1"/>
                <c:pt idx="0">
                  <c:v>EACC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4721978953582205E-3"/>
                  <c:y val="-4.39864850823637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Foglio2!$J$88</c:f>
              <c:numCache>
                <c:formatCode>General</c:formatCode>
                <c:ptCount val="1"/>
                <c:pt idx="0">
                  <c:v>46.24</c:v>
                </c:pt>
              </c:numCache>
            </c:numRef>
          </c:val>
          <c:shape val="cylinder"/>
        </c:ser>
        <c:ser>
          <c:idx val="11"/>
          <c:order val="11"/>
          <c:tx>
            <c:strRef>
              <c:f>Foglio2!$I$89</c:f>
              <c:strCache>
                <c:ptCount val="1"/>
                <c:pt idx="0">
                  <c:v>NAPCC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5763463168767882E-3"/>
                  <c:y val="-3.35135124437057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Foglio2!$J$89</c:f>
              <c:numCache>
                <c:formatCode>General</c:formatCode>
                <c:ptCount val="1"/>
                <c:pt idx="0">
                  <c:v>64.81</c:v>
                </c:pt>
              </c:numCache>
            </c:numRef>
          </c:val>
          <c:shape val="cylinder"/>
        </c:ser>
        <c:ser>
          <c:idx val="12"/>
          <c:order val="12"/>
          <c:tx>
            <c:strRef>
              <c:f>Foglio2!$I$90</c:f>
              <c:strCache>
                <c:ptCount val="1"/>
                <c:pt idx="0">
                  <c:v>PACC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1465137898309875E-2"/>
                  <c:y val="-2.51351343327793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Foglio2!$J$90</c:f>
              <c:numCache>
                <c:formatCode>General</c:formatCode>
                <c:ptCount val="1"/>
                <c:pt idx="0">
                  <c:v>46.84</c:v>
                </c:pt>
              </c:numCache>
            </c:numRef>
          </c:val>
          <c:shape val="cylinder"/>
        </c:ser>
        <c:dLbls>
          <c:showVal val="1"/>
        </c:dLbls>
        <c:gapWidth val="1"/>
        <c:shape val="box"/>
        <c:axId val="106823040"/>
        <c:axId val="110646400"/>
        <c:axId val="0"/>
      </c:bar3DChart>
      <c:catAx>
        <c:axId val="1068230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0646400"/>
        <c:crosses val="autoZero"/>
        <c:auto val="1"/>
        <c:lblAlgn val="ctr"/>
        <c:lblOffset val="100"/>
      </c:catAx>
      <c:valAx>
        <c:axId val="110646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82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 b="1" dirty="0" smtClean="0"/>
              <a:t>Frati_Continenti_2000 -</a:t>
            </a:r>
            <a:r>
              <a:rPr lang="it-IT" b="1" dirty="0"/>
              <a:t>2015</a:t>
            </a:r>
          </a:p>
        </c:rich>
      </c:tx>
      <c:layout>
        <c:manualLayout>
          <c:xMode val="edge"/>
          <c:yMode val="edge"/>
          <c:x val="0.65415860109939494"/>
          <c:y val="1.256756716638964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Foglio1!$B$16</c:f>
              <c:strCache>
                <c:ptCount val="1"/>
                <c:pt idx="0">
                  <c:v>Africa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Foglio1!$C$16:$R$16</c:f>
              <c:numCache>
                <c:formatCode>General</c:formatCode>
                <c:ptCount val="16"/>
                <c:pt idx="0">
                  <c:v>1193</c:v>
                </c:pt>
                <c:pt idx="1">
                  <c:v>1227</c:v>
                </c:pt>
                <c:pt idx="2">
                  <c:v>1258</c:v>
                </c:pt>
                <c:pt idx="3">
                  <c:v>1262</c:v>
                </c:pt>
                <c:pt idx="4">
                  <c:v>1253</c:v>
                </c:pt>
                <c:pt idx="5">
                  <c:v>1265</c:v>
                </c:pt>
                <c:pt idx="6">
                  <c:v>1276</c:v>
                </c:pt>
                <c:pt idx="7">
                  <c:v>1304</c:v>
                </c:pt>
                <c:pt idx="8">
                  <c:v>1305</c:v>
                </c:pt>
                <c:pt idx="9">
                  <c:v>1354</c:v>
                </c:pt>
                <c:pt idx="10">
                  <c:v>1343</c:v>
                </c:pt>
                <c:pt idx="11">
                  <c:v>1321</c:v>
                </c:pt>
                <c:pt idx="12">
                  <c:v>1357</c:v>
                </c:pt>
                <c:pt idx="13">
                  <c:v>1386</c:v>
                </c:pt>
                <c:pt idx="14">
                  <c:v>1393</c:v>
                </c:pt>
                <c:pt idx="15">
                  <c:v>1425</c:v>
                </c:pt>
              </c:numCache>
            </c:numRef>
          </c:val>
        </c:ser>
        <c:ser>
          <c:idx val="1"/>
          <c:order val="1"/>
          <c:tx>
            <c:strRef>
              <c:f>Foglio1!$B$17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Foglio1!$C$17:$R$17</c:f>
              <c:numCache>
                <c:formatCode>General</c:formatCode>
                <c:ptCount val="16"/>
                <c:pt idx="0">
                  <c:v>1741</c:v>
                </c:pt>
                <c:pt idx="1">
                  <c:v>1755</c:v>
                </c:pt>
                <c:pt idx="2">
                  <c:v>1782</c:v>
                </c:pt>
                <c:pt idx="3">
                  <c:v>1787</c:v>
                </c:pt>
                <c:pt idx="4">
                  <c:v>1805</c:v>
                </c:pt>
                <c:pt idx="5">
                  <c:v>1826</c:v>
                </c:pt>
                <c:pt idx="6">
                  <c:v>1801</c:v>
                </c:pt>
                <c:pt idx="7">
                  <c:v>1783</c:v>
                </c:pt>
                <c:pt idx="8">
                  <c:v>1755</c:v>
                </c:pt>
                <c:pt idx="9">
                  <c:v>1762</c:v>
                </c:pt>
                <c:pt idx="10">
                  <c:v>1747</c:v>
                </c:pt>
                <c:pt idx="11">
                  <c:v>1720</c:v>
                </c:pt>
                <c:pt idx="12">
                  <c:v>1657</c:v>
                </c:pt>
                <c:pt idx="13">
                  <c:v>1664</c:v>
                </c:pt>
                <c:pt idx="14">
                  <c:v>1657</c:v>
                </c:pt>
                <c:pt idx="15">
                  <c:v>1673</c:v>
                </c:pt>
              </c:numCache>
            </c:numRef>
          </c:val>
        </c:ser>
        <c:ser>
          <c:idx val="2"/>
          <c:order val="2"/>
          <c:tx>
            <c:strRef>
              <c:f>Foglio1!$B$18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Foglio1!$C$18:$R$18</c:f>
              <c:numCache>
                <c:formatCode>General</c:formatCode>
                <c:ptCount val="16"/>
                <c:pt idx="0">
                  <c:v>814</c:v>
                </c:pt>
                <c:pt idx="1">
                  <c:v>810</c:v>
                </c:pt>
                <c:pt idx="2">
                  <c:v>766</c:v>
                </c:pt>
                <c:pt idx="3">
                  <c:v>742</c:v>
                </c:pt>
                <c:pt idx="4">
                  <c:v>744</c:v>
                </c:pt>
                <c:pt idx="5">
                  <c:v>740</c:v>
                </c:pt>
                <c:pt idx="6">
                  <c:v>737</c:v>
                </c:pt>
                <c:pt idx="7">
                  <c:v>722</c:v>
                </c:pt>
                <c:pt idx="8">
                  <c:v>720</c:v>
                </c:pt>
                <c:pt idx="9">
                  <c:v>682</c:v>
                </c:pt>
                <c:pt idx="10">
                  <c:v>667</c:v>
                </c:pt>
                <c:pt idx="11">
                  <c:v>662</c:v>
                </c:pt>
                <c:pt idx="12">
                  <c:v>664</c:v>
                </c:pt>
                <c:pt idx="13">
                  <c:v>671</c:v>
                </c:pt>
                <c:pt idx="14">
                  <c:v>662</c:v>
                </c:pt>
                <c:pt idx="15">
                  <c:v>651</c:v>
                </c:pt>
              </c:numCache>
            </c:numRef>
          </c:val>
        </c:ser>
        <c:ser>
          <c:idx val="3"/>
          <c:order val="3"/>
          <c:tx>
            <c:strRef>
              <c:f>Foglio1!$B$19</c:f>
              <c:strCache>
                <c:ptCount val="1"/>
                <c:pt idx="0">
                  <c:v>Asia/Oceania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Foglio1!$C$19:$R$19</c:f>
              <c:numCache>
                <c:formatCode>General</c:formatCode>
                <c:ptCount val="16"/>
                <c:pt idx="0">
                  <c:v>1723</c:v>
                </c:pt>
                <c:pt idx="1">
                  <c:v>1751</c:v>
                </c:pt>
                <c:pt idx="2">
                  <c:v>1820</c:v>
                </c:pt>
                <c:pt idx="3">
                  <c:v>1914</c:v>
                </c:pt>
                <c:pt idx="4">
                  <c:v>1918</c:v>
                </c:pt>
                <c:pt idx="5">
                  <c:v>1980</c:v>
                </c:pt>
                <c:pt idx="6">
                  <c:v>2040</c:v>
                </c:pt>
                <c:pt idx="7">
                  <c:v>2109</c:v>
                </c:pt>
                <c:pt idx="8">
                  <c:v>2152</c:v>
                </c:pt>
                <c:pt idx="9">
                  <c:v>2196</c:v>
                </c:pt>
                <c:pt idx="10">
                  <c:v>2216</c:v>
                </c:pt>
                <c:pt idx="11">
                  <c:v>2283</c:v>
                </c:pt>
                <c:pt idx="12">
                  <c:v>2339</c:v>
                </c:pt>
                <c:pt idx="13">
                  <c:v>2364</c:v>
                </c:pt>
                <c:pt idx="14">
                  <c:v>2432</c:v>
                </c:pt>
                <c:pt idx="15">
                  <c:v>2479</c:v>
                </c:pt>
              </c:numCache>
            </c:numRef>
          </c:val>
        </c:ser>
        <c:ser>
          <c:idx val="4"/>
          <c:order val="4"/>
          <c:tx>
            <c:strRef>
              <c:f>Foglio1!$B$20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Foglio1!$C$20:$R$20</c:f>
              <c:numCache>
                <c:formatCode>General</c:formatCode>
                <c:ptCount val="16"/>
                <c:pt idx="0">
                  <c:v>773</c:v>
                </c:pt>
                <c:pt idx="1">
                  <c:v>752</c:v>
                </c:pt>
                <c:pt idx="2">
                  <c:v>769</c:v>
                </c:pt>
                <c:pt idx="3">
                  <c:v>773</c:v>
                </c:pt>
                <c:pt idx="4">
                  <c:v>805</c:v>
                </c:pt>
                <c:pt idx="5">
                  <c:v>802</c:v>
                </c:pt>
                <c:pt idx="6">
                  <c:v>779</c:v>
                </c:pt>
                <c:pt idx="7">
                  <c:v>788</c:v>
                </c:pt>
                <c:pt idx="8">
                  <c:v>783</c:v>
                </c:pt>
                <c:pt idx="9">
                  <c:v>770</c:v>
                </c:pt>
                <c:pt idx="10">
                  <c:v>770</c:v>
                </c:pt>
                <c:pt idx="11">
                  <c:v>758</c:v>
                </c:pt>
                <c:pt idx="12">
                  <c:v>769</c:v>
                </c:pt>
                <c:pt idx="13">
                  <c:v>761</c:v>
                </c:pt>
                <c:pt idx="14">
                  <c:v>749</c:v>
                </c:pt>
                <c:pt idx="15">
                  <c:v>742</c:v>
                </c:pt>
              </c:numCache>
            </c:numRef>
          </c:val>
        </c:ser>
        <c:ser>
          <c:idx val="5"/>
          <c:order val="5"/>
          <c:tx>
            <c:strRef>
              <c:f>Foglio1!$B$21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Foglio1!$C$21:$R$21</c:f>
              <c:numCache>
                <c:formatCode>General</c:formatCode>
                <c:ptCount val="16"/>
                <c:pt idx="0">
                  <c:v>4587</c:v>
                </c:pt>
                <c:pt idx="1">
                  <c:v>4536</c:v>
                </c:pt>
                <c:pt idx="2">
                  <c:v>4439</c:v>
                </c:pt>
                <c:pt idx="3">
                  <c:v>4352</c:v>
                </c:pt>
                <c:pt idx="4">
                  <c:v>4282</c:v>
                </c:pt>
                <c:pt idx="5">
                  <c:v>4180</c:v>
                </c:pt>
                <c:pt idx="6">
                  <c:v>4111</c:v>
                </c:pt>
                <c:pt idx="7">
                  <c:v>3980</c:v>
                </c:pt>
                <c:pt idx="8">
                  <c:v>3874</c:v>
                </c:pt>
                <c:pt idx="9">
                  <c:v>3755</c:v>
                </c:pt>
                <c:pt idx="10">
                  <c:v>3669</c:v>
                </c:pt>
                <c:pt idx="11">
                  <c:v>3620</c:v>
                </c:pt>
                <c:pt idx="12">
                  <c:v>3500</c:v>
                </c:pt>
                <c:pt idx="13">
                  <c:v>3412</c:v>
                </c:pt>
                <c:pt idx="14">
                  <c:v>3321</c:v>
                </c:pt>
                <c:pt idx="15">
                  <c:v>3236</c:v>
                </c:pt>
              </c:numCache>
            </c:numRef>
          </c:val>
        </c:ser>
        <c:ser>
          <c:idx val="6"/>
          <c:order val="6"/>
          <c:tx>
            <c:strRef>
              <c:f>Foglio1!$B$22</c:f>
              <c:strCache>
                <c:ptCount val="1"/>
                <c:pt idx="0">
                  <c:v>Totale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Foglio1!$C$15:$R$15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Foglio1!$C$22:$R$22</c:f>
              <c:numCache>
                <c:formatCode>General</c:formatCode>
                <c:ptCount val="16"/>
                <c:pt idx="0">
                  <c:v>10831</c:v>
                </c:pt>
                <c:pt idx="1">
                  <c:v>10831</c:v>
                </c:pt>
                <c:pt idx="2">
                  <c:v>10834</c:v>
                </c:pt>
                <c:pt idx="3">
                  <c:v>10830</c:v>
                </c:pt>
                <c:pt idx="4">
                  <c:v>10807</c:v>
                </c:pt>
                <c:pt idx="5">
                  <c:v>10793</c:v>
                </c:pt>
                <c:pt idx="6">
                  <c:v>10744</c:v>
                </c:pt>
                <c:pt idx="7">
                  <c:v>10686</c:v>
                </c:pt>
                <c:pt idx="8">
                  <c:v>10589</c:v>
                </c:pt>
                <c:pt idx="9">
                  <c:v>10519</c:v>
                </c:pt>
                <c:pt idx="10">
                  <c:v>10412</c:v>
                </c:pt>
                <c:pt idx="11">
                  <c:v>10364</c:v>
                </c:pt>
                <c:pt idx="12">
                  <c:v>10286</c:v>
                </c:pt>
                <c:pt idx="13">
                  <c:v>10258</c:v>
                </c:pt>
                <c:pt idx="14">
                  <c:v>10214</c:v>
                </c:pt>
                <c:pt idx="15">
                  <c:v>10206</c:v>
                </c:pt>
              </c:numCache>
            </c:numRef>
          </c:val>
        </c:ser>
        <c:marker val="1"/>
        <c:axId val="110777856"/>
        <c:axId val="110779392"/>
      </c:lineChart>
      <c:catAx>
        <c:axId val="1107778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79392"/>
        <c:crosses val="autoZero"/>
        <c:auto val="1"/>
        <c:lblAlgn val="ctr"/>
        <c:lblOffset val="100"/>
      </c:catAx>
      <c:valAx>
        <c:axId val="11077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7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Evoluzione dei frati (2000-2015)</a:t>
            </a:r>
          </a:p>
        </c:rich>
      </c:tx>
      <c:layout>
        <c:manualLayout>
          <c:xMode val="edge"/>
          <c:yMode val="edge"/>
          <c:x val="0.70112029248251473"/>
          <c:y val="1.2567567166389643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Foglio1!$B$50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Foglio1!$C$50:$R$50</c:f>
              <c:numCache>
                <c:formatCode>General</c:formatCode>
                <c:ptCount val="16"/>
                <c:pt idx="0">
                  <c:v>718</c:v>
                </c:pt>
                <c:pt idx="1">
                  <c:v>766</c:v>
                </c:pt>
                <c:pt idx="2">
                  <c:v>773</c:v>
                </c:pt>
                <c:pt idx="3">
                  <c:v>830</c:v>
                </c:pt>
                <c:pt idx="4">
                  <c:v>841</c:v>
                </c:pt>
                <c:pt idx="5">
                  <c:v>848</c:v>
                </c:pt>
                <c:pt idx="6">
                  <c:v>845</c:v>
                </c:pt>
                <c:pt idx="7">
                  <c:v>857</c:v>
                </c:pt>
                <c:pt idx="8">
                  <c:v>848</c:v>
                </c:pt>
                <c:pt idx="9">
                  <c:v>867</c:v>
                </c:pt>
                <c:pt idx="10">
                  <c:v>849</c:v>
                </c:pt>
                <c:pt idx="11">
                  <c:v>835</c:v>
                </c:pt>
                <c:pt idx="12">
                  <c:v>841</c:v>
                </c:pt>
                <c:pt idx="13">
                  <c:v>842</c:v>
                </c:pt>
                <c:pt idx="14">
                  <c:v>853</c:v>
                </c:pt>
                <c:pt idx="15">
                  <c:v>880</c:v>
                </c:pt>
              </c:numCache>
            </c:numRef>
          </c:val>
        </c:ser>
        <c:ser>
          <c:idx val="1"/>
          <c:order val="1"/>
          <c:tx>
            <c:strRef>
              <c:f>Foglio1!$B$51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Foglio1!$C$51:$R$51</c:f>
              <c:numCache>
                <c:formatCode>General</c:formatCode>
                <c:ptCount val="16"/>
                <c:pt idx="0">
                  <c:v>1346</c:v>
                </c:pt>
                <c:pt idx="1">
                  <c:v>1357</c:v>
                </c:pt>
                <c:pt idx="2">
                  <c:v>1370</c:v>
                </c:pt>
                <c:pt idx="3">
                  <c:v>1389</c:v>
                </c:pt>
                <c:pt idx="4">
                  <c:v>1529</c:v>
                </c:pt>
                <c:pt idx="5">
                  <c:v>1554</c:v>
                </c:pt>
                <c:pt idx="6">
                  <c:v>1543</c:v>
                </c:pt>
                <c:pt idx="7">
                  <c:v>1534</c:v>
                </c:pt>
                <c:pt idx="8">
                  <c:v>1509</c:v>
                </c:pt>
                <c:pt idx="9">
                  <c:v>1492</c:v>
                </c:pt>
                <c:pt idx="10">
                  <c:v>1484</c:v>
                </c:pt>
                <c:pt idx="11">
                  <c:v>1474</c:v>
                </c:pt>
                <c:pt idx="12">
                  <c:v>1426</c:v>
                </c:pt>
                <c:pt idx="13">
                  <c:v>1421</c:v>
                </c:pt>
                <c:pt idx="14">
                  <c:v>1421</c:v>
                </c:pt>
                <c:pt idx="15">
                  <c:v>1431</c:v>
                </c:pt>
              </c:numCache>
            </c:numRef>
          </c:val>
        </c:ser>
        <c:ser>
          <c:idx val="2"/>
          <c:order val="2"/>
          <c:tx>
            <c:strRef>
              <c:f>Foglio1!$B$52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Foglio1!$C$52:$R$52</c:f>
              <c:numCache>
                <c:formatCode>General</c:formatCode>
                <c:ptCount val="16"/>
                <c:pt idx="0">
                  <c:v>880</c:v>
                </c:pt>
                <c:pt idx="1">
                  <c:v>866</c:v>
                </c:pt>
                <c:pt idx="2">
                  <c:v>852</c:v>
                </c:pt>
                <c:pt idx="3">
                  <c:v>833</c:v>
                </c:pt>
                <c:pt idx="4">
                  <c:v>809</c:v>
                </c:pt>
                <c:pt idx="5">
                  <c:v>800</c:v>
                </c:pt>
                <c:pt idx="6">
                  <c:v>795</c:v>
                </c:pt>
                <c:pt idx="7">
                  <c:v>783</c:v>
                </c:pt>
                <c:pt idx="8">
                  <c:v>784</c:v>
                </c:pt>
                <c:pt idx="9">
                  <c:v>776</c:v>
                </c:pt>
                <c:pt idx="10">
                  <c:v>760</c:v>
                </c:pt>
                <c:pt idx="11">
                  <c:v>748</c:v>
                </c:pt>
                <c:pt idx="12">
                  <c:v>749</c:v>
                </c:pt>
                <c:pt idx="13">
                  <c:v>746</c:v>
                </c:pt>
                <c:pt idx="14">
                  <c:v>746</c:v>
                </c:pt>
                <c:pt idx="15">
                  <c:v>732</c:v>
                </c:pt>
              </c:numCache>
            </c:numRef>
          </c:val>
        </c:ser>
        <c:ser>
          <c:idx val="3"/>
          <c:order val="3"/>
          <c:tx>
            <c:strRef>
              <c:f>Foglio1!$B$53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Foglio1!$C$53:$R$53</c:f>
              <c:numCache>
                <c:formatCode>General</c:formatCode>
                <c:ptCount val="16"/>
                <c:pt idx="0">
                  <c:v>1646</c:v>
                </c:pt>
                <c:pt idx="1">
                  <c:v>1705</c:v>
                </c:pt>
                <c:pt idx="2">
                  <c:v>1776</c:v>
                </c:pt>
                <c:pt idx="3">
                  <c:v>1856</c:v>
                </c:pt>
                <c:pt idx="4">
                  <c:v>1894</c:v>
                </c:pt>
                <c:pt idx="5">
                  <c:v>1957</c:v>
                </c:pt>
                <c:pt idx="6">
                  <c:v>2035</c:v>
                </c:pt>
                <c:pt idx="7">
                  <c:v>2112</c:v>
                </c:pt>
                <c:pt idx="8">
                  <c:v>2154</c:v>
                </c:pt>
                <c:pt idx="9">
                  <c:v>2207</c:v>
                </c:pt>
                <c:pt idx="10">
                  <c:v>2238</c:v>
                </c:pt>
                <c:pt idx="11">
                  <c:v>2307</c:v>
                </c:pt>
                <c:pt idx="12">
                  <c:v>2360</c:v>
                </c:pt>
                <c:pt idx="13">
                  <c:v>2415</c:v>
                </c:pt>
                <c:pt idx="14">
                  <c:v>2488</c:v>
                </c:pt>
                <c:pt idx="15">
                  <c:v>2538</c:v>
                </c:pt>
              </c:numCache>
            </c:numRef>
          </c:val>
        </c:ser>
        <c:ser>
          <c:idx val="4"/>
          <c:order val="4"/>
          <c:tx>
            <c:strRef>
              <c:f>Foglio1!$B$54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Foglio1!$C$54:$R$54</c:f>
              <c:numCache>
                <c:formatCode>General</c:formatCode>
                <c:ptCount val="16"/>
                <c:pt idx="0">
                  <c:v>844</c:v>
                </c:pt>
                <c:pt idx="1">
                  <c:v>824</c:v>
                </c:pt>
                <c:pt idx="2">
                  <c:v>833</c:v>
                </c:pt>
                <c:pt idx="3">
                  <c:v>834</c:v>
                </c:pt>
                <c:pt idx="4">
                  <c:v>849</c:v>
                </c:pt>
                <c:pt idx="5">
                  <c:v>846</c:v>
                </c:pt>
                <c:pt idx="6">
                  <c:v>836</c:v>
                </c:pt>
                <c:pt idx="7">
                  <c:v>832</c:v>
                </c:pt>
                <c:pt idx="8">
                  <c:v>835</c:v>
                </c:pt>
                <c:pt idx="9">
                  <c:v>818</c:v>
                </c:pt>
                <c:pt idx="10">
                  <c:v>816</c:v>
                </c:pt>
                <c:pt idx="11">
                  <c:v>803</c:v>
                </c:pt>
                <c:pt idx="12">
                  <c:v>808</c:v>
                </c:pt>
                <c:pt idx="13">
                  <c:v>802</c:v>
                </c:pt>
                <c:pt idx="14">
                  <c:v>786</c:v>
                </c:pt>
                <c:pt idx="15">
                  <c:v>781</c:v>
                </c:pt>
              </c:numCache>
            </c:numRef>
          </c:val>
        </c:ser>
        <c:ser>
          <c:idx val="5"/>
          <c:order val="5"/>
          <c:tx>
            <c:strRef>
              <c:f>Foglio1!$B$55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Foglio1!$C$55:$R$55</c:f>
              <c:numCache>
                <c:formatCode>General</c:formatCode>
                <c:ptCount val="16"/>
                <c:pt idx="0">
                  <c:v>5397</c:v>
                </c:pt>
                <c:pt idx="1">
                  <c:v>5313</c:v>
                </c:pt>
                <c:pt idx="2">
                  <c:v>5230</c:v>
                </c:pt>
                <c:pt idx="3">
                  <c:v>5088</c:v>
                </c:pt>
                <c:pt idx="4">
                  <c:v>4885</c:v>
                </c:pt>
                <c:pt idx="5">
                  <c:v>4788</c:v>
                </c:pt>
                <c:pt idx="6">
                  <c:v>4690</c:v>
                </c:pt>
                <c:pt idx="7">
                  <c:v>4568</c:v>
                </c:pt>
                <c:pt idx="8">
                  <c:v>4465</c:v>
                </c:pt>
                <c:pt idx="9">
                  <c:v>4359</c:v>
                </c:pt>
                <c:pt idx="10">
                  <c:v>4265</c:v>
                </c:pt>
                <c:pt idx="11">
                  <c:v>4197</c:v>
                </c:pt>
                <c:pt idx="12">
                  <c:v>4102</c:v>
                </c:pt>
                <c:pt idx="13">
                  <c:v>4032</c:v>
                </c:pt>
                <c:pt idx="14">
                  <c:v>3920</c:v>
                </c:pt>
                <c:pt idx="15">
                  <c:v>3842</c:v>
                </c:pt>
              </c:numCache>
            </c:numRef>
          </c:val>
        </c:ser>
        <c:shape val="box"/>
        <c:axId val="187987072"/>
        <c:axId val="187988608"/>
        <c:axId val="0"/>
      </c:bar3DChart>
      <c:catAx>
        <c:axId val="187987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88608"/>
        <c:crosses val="autoZero"/>
        <c:auto val="1"/>
        <c:lblAlgn val="ctr"/>
        <c:lblOffset val="100"/>
      </c:catAx>
      <c:valAx>
        <c:axId val="187988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Evoluzione_Frati_2000-2015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531473216930661E-2"/>
          <c:y val="0.13071341889614546"/>
          <c:w val="0.93968388362315536"/>
          <c:h val="0.8245843054505968"/>
        </c:manualLayout>
      </c:layout>
      <c:lineChart>
        <c:grouping val="standard"/>
        <c:ser>
          <c:idx val="0"/>
          <c:order val="0"/>
          <c:tx>
            <c:strRef>
              <c:f>Foglio1!$B$50</c:f>
              <c:strCache>
                <c:ptCount val="1"/>
                <c:pt idx="0">
                  <c:v>Africa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Foglio1!$C$50:$R$50</c:f>
              <c:numCache>
                <c:formatCode>General</c:formatCode>
                <c:ptCount val="16"/>
                <c:pt idx="0">
                  <c:v>718</c:v>
                </c:pt>
                <c:pt idx="1">
                  <c:v>766</c:v>
                </c:pt>
                <c:pt idx="2">
                  <c:v>773</c:v>
                </c:pt>
                <c:pt idx="3">
                  <c:v>830</c:v>
                </c:pt>
                <c:pt idx="4">
                  <c:v>841</c:v>
                </c:pt>
                <c:pt idx="5">
                  <c:v>848</c:v>
                </c:pt>
                <c:pt idx="6">
                  <c:v>845</c:v>
                </c:pt>
                <c:pt idx="7">
                  <c:v>857</c:v>
                </c:pt>
                <c:pt idx="8">
                  <c:v>848</c:v>
                </c:pt>
                <c:pt idx="9">
                  <c:v>867</c:v>
                </c:pt>
                <c:pt idx="10">
                  <c:v>849</c:v>
                </c:pt>
                <c:pt idx="11">
                  <c:v>835</c:v>
                </c:pt>
                <c:pt idx="12">
                  <c:v>841</c:v>
                </c:pt>
                <c:pt idx="13">
                  <c:v>842</c:v>
                </c:pt>
                <c:pt idx="14">
                  <c:v>853</c:v>
                </c:pt>
                <c:pt idx="15">
                  <c:v>880</c:v>
                </c:pt>
              </c:numCache>
            </c:numRef>
          </c:val>
        </c:ser>
        <c:ser>
          <c:idx val="1"/>
          <c:order val="1"/>
          <c:tx>
            <c:strRef>
              <c:f>Foglio1!$B$51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Foglio1!$C$51:$R$51</c:f>
              <c:numCache>
                <c:formatCode>General</c:formatCode>
                <c:ptCount val="16"/>
                <c:pt idx="0">
                  <c:v>1346</c:v>
                </c:pt>
                <c:pt idx="1">
                  <c:v>1357</c:v>
                </c:pt>
                <c:pt idx="2">
                  <c:v>1370</c:v>
                </c:pt>
                <c:pt idx="3">
                  <c:v>1389</c:v>
                </c:pt>
                <c:pt idx="4">
                  <c:v>1529</c:v>
                </c:pt>
                <c:pt idx="5">
                  <c:v>1554</c:v>
                </c:pt>
                <c:pt idx="6">
                  <c:v>1543</c:v>
                </c:pt>
                <c:pt idx="7">
                  <c:v>1534</c:v>
                </c:pt>
                <c:pt idx="8">
                  <c:v>1509</c:v>
                </c:pt>
                <c:pt idx="9">
                  <c:v>1492</c:v>
                </c:pt>
                <c:pt idx="10">
                  <c:v>1484</c:v>
                </c:pt>
                <c:pt idx="11">
                  <c:v>1474</c:v>
                </c:pt>
                <c:pt idx="12">
                  <c:v>1426</c:v>
                </c:pt>
                <c:pt idx="13">
                  <c:v>1421</c:v>
                </c:pt>
                <c:pt idx="14">
                  <c:v>1421</c:v>
                </c:pt>
                <c:pt idx="15">
                  <c:v>1431</c:v>
                </c:pt>
              </c:numCache>
            </c:numRef>
          </c:val>
        </c:ser>
        <c:ser>
          <c:idx val="2"/>
          <c:order val="2"/>
          <c:tx>
            <c:strRef>
              <c:f>Foglio1!$B$52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Foglio1!$C$52:$R$52</c:f>
              <c:numCache>
                <c:formatCode>General</c:formatCode>
                <c:ptCount val="16"/>
                <c:pt idx="0">
                  <c:v>880</c:v>
                </c:pt>
                <c:pt idx="1">
                  <c:v>866</c:v>
                </c:pt>
                <c:pt idx="2">
                  <c:v>852</c:v>
                </c:pt>
                <c:pt idx="3">
                  <c:v>833</c:v>
                </c:pt>
                <c:pt idx="4">
                  <c:v>809</c:v>
                </c:pt>
                <c:pt idx="5">
                  <c:v>800</c:v>
                </c:pt>
                <c:pt idx="6">
                  <c:v>795</c:v>
                </c:pt>
                <c:pt idx="7">
                  <c:v>783</c:v>
                </c:pt>
                <c:pt idx="8">
                  <c:v>784</c:v>
                </c:pt>
                <c:pt idx="9">
                  <c:v>776</c:v>
                </c:pt>
                <c:pt idx="10">
                  <c:v>760</c:v>
                </c:pt>
                <c:pt idx="11">
                  <c:v>748</c:v>
                </c:pt>
                <c:pt idx="12">
                  <c:v>749</c:v>
                </c:pt>
                <c:pt idx="13">
                  <c:v>746</c:v>
                </c:pt>
                <c:pt idx="14">
                  <c:v>746</c:v>
                </c:pt>
                <c:pt idx="15">
                  <c:v>732</c:v>
                </c:pt>
              </c:numCache>
            </c:numRef>
          </c:val>
        </c:ser>
        <c:ser>
          <c:idx val="3"/>
          <c:order val="3"/>
          <c:tx>
            <c:strRef>
              <c:f>Foglio1!$B$53</c:f>
              <c:strCache>
                <c:ptCount val="1"/>
                <c:pt idx="0">
                  <c:v>Asia/Oceania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Foglio1!$C$53:$R$53</c:f>
              <c:numCache>
                <c:formatCode>General</c:formatCode>
                <c:ptCount val="16"/>
                <c:pt idx="0">
                  <c:v>1646</c:v>
                </c:pt>
                <c:pt idx="1">
                  <c:v>1705</c:v>
                </c:pt>
                <c:pt idx="2">
                  <c:v>1776</c:v>
                </c:pt>
                <c:pt idx="3">
                  <c:v>1856</c:v>
                </c:pt>
                <c:pt idx="4">
                  <c:v>1894</c:v>
                </c:pt>
                <c:pt idx="5">
                  <c:v>1957</c:v>
                </c:pt>
                <c:pt idx="6">
                  <c:v>2035</c:v>
                </c:pt>
                <c:pt idx="7">
                  <c:v>2112</c:v>
                </c:pt>
                <c:pt idx="8">
                  <c:v>2154</c:v>
                </c:pt>
                <c:pt idx="9">
                  <c:v>2207</c:v>
                </c:pt>
                <c:pt idx="10">
                  <c:v>2238</c:v>
                </c:pt>
                <c:pt idx="11">
                  <c:v>2307</c:v>
                </c:pt>
                <c:pt idx="12">
                  <c:v>2360</c:v>
                </c:pt>
                <c:pt idx="13">
                  <c:v>2415</c:v>
                </c:pt>
                <c:pt idx="14">
                  <c:v>2488</c:v>
                </c:pt>
                <c:pt idx="15">
                  <c:v>2538</c:v>
                </c:pt>
              </c:numCache>
            </c:numRef>
          </c:val>
        </c:ser>
        <c:ser>
          <c:idx val="4"/>
          <c:order val="4"/>
          <c:tx>
            <c:strRef>
              <c:f>Foglio1!$B$54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Foglio1!$C$54:$R$54</c:f>
              <c:numCache>
                <c:formatCode>General</c:formatCode>
                <c:ptCount val="16"/>
                <c:pt idx="0">
                  <c:v>844</c:v>
                </c:pt>
                <c:pt idx="1">
                  <c:v>824</c:v>
                </c:pt>
                <c:pt idx="2">
                  <c:v>833</c:v>
                </c:pt>
                <c:pt idx="3">
                  <c:v>834</c:v>
                </c:pt>
                <c:pt idx="4">
                  <c:v>849</c:v>
                </c:pt>
                <c:pt idx="5">
                  <c:v>846</c:v>
                </c:pt>
                <c:pt idx="6">
                  <c:v>836</c:v>
                </c:pt>
                <c:pt idx="7">
                  <c:v>832</c:v>
                </c:pt>
                <c:pt idx="8">
                  <c:v>835</c:v>
                </c:pt>
                <c:pt idx="9">
                  <c:v>818</c:v>
                </c:pt>
                <c:pt idx="10">
                  <c:v>816</c:v>
                </c:pt>
                <c:pt idx="11">
                  <c:v>803</c:v>
                </c:pt>
                <c:pt idx="12">
                  <c:v>808</c:v>
                </c:pt>
                <c:pt idx="13">
                  <c:v>802</c:v>
                </c:pt>
                <c:pt idx="14">
                  <c:v>786</c:v>
                </c:pt>
                <c:pt idx="15">
                  <c:v>781</c:v>
                </c:pt>
              </c:numCache>
            </c:numRef>
          </c:val>
        </c:ser>
        <c:ser>
          <c:idx val="5"/>
          <c:order val="5"/>
          <c:tx>
            <c:strRef>
              <c:f>Foglio1!$B$55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Foglio1!$C$49:$R$49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Foglio1!$C$55:$R$55</c:f>
              <c:numCache>
                <c:formatCode>General</c:formatCode>
                <c:ptCount val="16"/>
                <c:pt idx="0">
                  <c:v>5397</c:v>
                </c:pt>
                <c:pt idx="1">
                  <c:v>5313</c:v>
                </c:pt>
                <c:pt idx="2">
                  <c:v>5230</c:v>
                </c:pt>
                <c:pt idx="3">
                  <c:v>5088</c:v>
                </c:pt>
                <c:pt idx="4">
                  <c:v>4885</c:v>
                </c:pt>
                <c:pt idx="5">
                  <c:v>4788</c:v>
                </c:pt>
                <c:pt idx="6">
                  <c:v>4690</c:v>
                </c:pt>
                <c:pt idx="7">
                  <c:v>4568</c:v>
                </c:pt>
                <c:pt idx="8">
                  <c:v>4465</c:v>
                </c:pt>
                <c:pt idx="9">
                  <c:v>4359</c:v>
                </c:pt>
                <c:pt idx="10">
                  <c:v>4265</c:v>
                </c:pt>
                <c:pt idx="11">
                  <c:v>4197</c:v>
                </c:pt>
                <c:pt idx="12">
                  <c:v>4102</c:v>
                </c:pt>
                <c:pt idx="13">
                  <c:v>4032</c:v>
                </c:pt>
                <c:pt idx="14">
                  <c:v>3920</c:v>
                </c:pt>
                <c:pt idx="15">
                  <c:v>3842</c:v>
                </c:pt>
              </c:numCache>
            </c:numRef>
          </c:val>
        </c:ser>
        <c:marker val="1"/>
        <c:axId val="189813888"/>
        <c:axId val="189815424"/>
      </c:lineChart>
      <c:catAx>
        <c:axId val="1898138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15424"/>
        <c:crosses val="autoZero"/>
        <c:auto val="1"/>
        <c:lblAlgn val="ctr"/>
        <c:lblOffset val="100"/>
      </c:catAx>
      <c:valAx>
        <c:axId val="1898154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1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Evoluzione</a:t>
            </a:r>
            <a:r>
              <a:rPr lang="it-IT" b="1" baseline="0"/>
              <a:t> dei frati in voti perpetui (2000-2015)</a:t>
            </a:r>
            <a:endParaRPr lang="it-IT" b="1"/>
          </a:p>
        </c:rich>
      </c:tx>
      <c:layout>
        <c:manualLayout>
          <c:xMode val="edge"/>
          <c:yMode val="edge"/>
          <c:x val="0.601734945261863"/>
          <c:y val="2.0945945277316088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Foglio1!$B$60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Foglio1!$C$60:$R$60</c:f>
              <c:numCache>
                <c:formatCode>General</c:formatCode>
                <c:ptCount val="16"/>
                <c:pt idx="0">
                  <c:v>457</c:v>
                </c:pt>
                <c:pt idx="1">
                  <c:v>458</c:v>
                </c:pt>
                <c:pt idx="2">
                  <c:v>499</c:v>
                </c:pt>
                <c:pt idx="3">
                  <c:v>540</c:v>
                </c:pt>
                <c:pt idx="4">
                  <c:v>537</c:v>
                </c:pt>
                <c:pt idx="5">
                  <c:v>560</c:v>
                </c:pt>
                <c:pt idx="6">
                  <c:v>587</c:v>
                </c:pt>
                <c:pt idx="7">
                  <c:v>606</c:v>
                </c:pt>
                <c:pt idx="8">
                  <c:v>603</c:v>
                </c:pt>
                <c:pt idx="9">
                  <c:v>656</c:v>
                </c:pt>
                <c:pt idx="10">
                  <c:v>656</c:v>
                </c:pt>
                <c:pt idx="11">
                  <c:v>669</c:v>
                </c:pt>
                <c:pt idx="12">
                  <c:v>691</c:v>
                </c:pt>
                <c:pt idx="13">
                  <c:v>690</c:v>
                </c:pt>
                <c:pt idx="14">
                  <c:v>699</c:v>
                </c:pt>
                <c:pt idx="15">
                  <c:v>709</c:v>
                </c:pt>
              </c:numCache>
            </c:numRef>
          </c:val>
        </c:ser>
        <c:ser>
          <c:idx val="1"/>
          <c:order val="1"/>
          <c:tx>
            <c:strRef>
              <c:f>Foglio1!$B$61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Foglio1!$C$61:$R$61</c:f>
              <c:numCache>
                <c:formatCode>General</c:formatCode>
                <c:ptCount val="16"/>
                <c:pt idx="0">
                  <c:v>1146</c:v>
                </c:pt>
                <c:pt idx="1">
                  <c:v>1150</c:v>
                </c:pt>
                <c:pt idx="2">
                  <c:v>1142</c:v>
                </c:pt>
                <c:pt idx="3">
                  <c:v>1140</c:v>
                </c:pt>
                <c:pt idx="4">
                  <c:v>1199</c:v>
                </c:pt>
                <c:pt idx="5">
                  <c:v>1200</c:v>
                </c:pt>
                <c:pt idx="6">
                  <c:v>1227</c:v>
                </c:pt>
                <c:pt idx="7">
                  <c:v>1244</c:v>
                </c:pt>
                <c:pt idx="8">
                  <c:v>1240</c:v>
                </c:pt>
                <c:pt idx="9">
                  <c:v>1256</c:v>
                </c:pt>
                <c:pt idx="10">
                  <c:v>1252</c:v>
                </c:pt>
                <c:pt idx="11">
                  <c:v>1255</c:v>
                </c:pt>
                <c:pt idx="12">
                  <c:v>1242</c:v>
                </c:pt>
                <c:pt idx="13">
                  <c:v>1239</c:v>
                </c:pt>
                <c:pt idx="14">
                  <c:v>1225</c:v>
                </c:pt>
                <c:pt idx="15">
                  <c:v>1224</c:v>
                </c:pt>
              </c:numCache>
            </c:numRef>
          </c:val>
        </c:ser>
        <c:ser>
          <c:idx val="2"/>
          <c:order val="2"/>
          <c:tx>
            <c:strRef>
              <c:f>Foglio1!$B$62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Foglio1!$C$62:$R$62</c:f>
              <c:numCache>
                <c:formatCode>General</c:formatCode>
                <c:ptCount val="16"/>
                <c:pt idx="0">
                  <c:v>843</c:v>
                </c:pt>
                <c:pt idx="1">
                  <c:v>828</c:v>
                </c:pt>
                <c:pt idx="2">
                  <c:v>811</c:v>
                </c:pt>
                <c:pt idx="3">
                  <c:v>785</c:v>
                </c:pt>
                <c:pt idx="4">
                  <c:v>761</c:v>
                </c:pt>
                <c:pt idx="5">
                  <c:v>753</c:v>
                </c:pt>
                <c:pt idx="6">
                  <c:v>741</c:v>
                </c:pt>
                <c:pt idx="7">
                  <c:v>733</c:v>
                </c:pt>
                <c:pt idx="8">
                  <c:v>715</c:v>
                </c:pt>
                <c:pt idx="9">
                  <c:v>716</c:v>
                </c:pt>
                <c:pt idx="10">
                  <c:v>698</c:v>
                </c:pt>
                <c:pt idx="11">
                  <c:v>694</c:v>
                </c:pt>
                <c:pt idx="12">
                  <c:v>683</c:v>
                </c:pt>
                <c:pt idx="13">
                  <c:v>667</c:v>
                </c:pt>
                <c:pt idx="14">
                  <c:v>666</c:v>
                </c:pt>
                <c:pt idx="15">
                  <c:v>650</c:v>
                </c:pt>
              </c:numCache>
            </c:numRef>
          </c:val>
        </c:ser>
        <c:ser>
          <c:idx val="3"/>
          <c:order val="3"/>
          <c:tx>
            <c:strRef>
              <c:f>Foglio1!$B$63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Foglio1!$C$63:$R$63</c:f>
              <c:numCache>
                <c:formatCode>General</c:formatCode>
                <c:ptCount val="16"/>
                <c:pt idx="0">
                  <c:v>1146</c:v>
                </c:pt>
                <c:pt idx="1">
                  <c:v>1170</c:v>
                </c:pt>
                <c:pt idx="2">
                  <c:v>1221</c:v>
                </c:pt>
                <c:pt idx="3">
                  <c:v>1259</c:v>
                </c:pt>
                <c:pt idx="4">
                  <c:v>1295</c:v>
                </c:pt>
                <c:pt idx="5">
                  <c:v>1340</c:v>
                </c:pt>
                <c:pt idx="6">
                  <c:v>1371</c:v>
                </c:pt>
                <c:pt idx="7">
                  <c:v>1422</c:v>
                </c:pt>
                <c:pt idx="8">
                  <c:v>1476</c:v>
                </c:pt>
                <c:pt idx="9">
                  <c:v>1560</c:v>
                </c:pt>
                <c:pt idx="10">
                  <c:v>1623</c:v>
                </c:pt>
                <c:pt idx="11">
                  <c:v>1660</c:v>
                </c:pt>
                <c:pt idx="12">
                  <c:v>1725</c:v>
                </c:pt>
                <c:pt idx="13">
                  <c:v>1794</c:v>
                </c:pt>
                <c:pt idx="14">
                  <c:v>1862</c:v>
                </c:pt>
                <c:pt idx="15">
                  <c:v>1892</c:v>
                </c:pt>
              </c:numCache>
            </c:numRef>
          </c:val>
        </c:ser>
        <c:ser>
          <c:idx val="4"/>
          <c:order val="4"/>
          <c:tx>
            <c:strRef>
              <c:f>Foglio1!$B$64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Foglio1!$C$64:$R$64</c:f>
              <c:numCache>
                <c:formatCode>General</c:formatCode>
                <c:ptCount val="16"/>
                <c:pt idx="0">
                  <c:v>675</c:v>
                </c:pt>
                <c:pt idx="1">
                  <c:v>665</c:v>
                </c:pt>
                <c:pt idx="2">
                  <c:v>671</c:v>
                </c:pt>
                <c:pt idx="3">
                  <c:v>686</c:v>
                </c:pt>
                <c:pt idx="4">
                  <c:v>688</c:v>
                </c:pt>
                <c:pt idx="5">
                  <c:v>691</c:v>
                </c:pt>
                <c:pt idx="6">
                  <c:v>705</c:v>
                </c:pt>
                <c:pt idx="7">
                  <c:v>697</c:v>
                </c:pt>
                <c:pt idx="8">
                  <c:v>719</c:v>
                </c:pt>
                <c:pt idx="9">
                  <c:v>725</c:v>
                </c:pt>
                <c:pt idx="10">
                  <c:v>721</c:v>
                </c:pt>
                <c:pt idx="11">
                  <c:v>719</c:v>
                </c:pt>
                <c:pt idx="12">
                  <c:v>720</c:v>
                </c:pt>
                <c:pt idx="13">
                  <c:v>721</c:v>
                </c:pt>
                <c:pt idx="14">
                  <c:v>707</c:v>
                </c:pt>
                <c:pt idx="15">
                  <c:v>704</c:v>
                </c:pt>
              </c:numCache>
            </c:numRef>
          </c:val>
        </c:ser>
        <c:ser>
          <c:idx val="5"/>
          <c:order val="5"/>
          <c:tx>
            <c:strRef>
              <c:f>Foglio1!$B$65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Foglio1!$C$65:$R$65</c:f>
              <c:numCache>
                <c:formatCode>General</c:formatCode>
                <c:ptCount val="16"/>
                <c:pt idx="0">
                  <c:v>4940</c:v>
                </c:pt>
                <c:pt idx="1">
                  <c:v>4835</c:v>
                </c:pt>
                <c:pt idx="2">
                  <c:v>4749</c:v>
                </c:pt>
                <c:pt idx="3">
                  <c:v>4652</c:v>
                </c:pt>
                <c:pt idx="4">
                  <c:v>4501</c:v>
                </c:pt>
                <c:pt idx="5">
                  <c:v>4417</c:v>
                </c:pt>
                <c:pt idx="6">
                  <c:v>4328</c:v>
                </c:pt>
                <c:pt idx="7">
                  <c:v>4230</c:v>
                </c:pt>
                <c:pt idx="8">
                  <c:v>4116</c:v>
                </c:pt>
                <c:pt idx="9">
                  <c:v>4021</c:v>
                </c:pt>
                <c:pt idx="10">
                  <c:v>3931</c:v>
                </c:pt>
                <c:pt idx="11">
                  <c:v>3854</c:v>
                </c:pt>
                <c:pt idx="12">
                  <c:v>3735</c:v>
                </c:pt>
                <c:pt idx="13">
                  <c:v>3669</c:v>
                </c:pt>
                <c:pt idx="14">
                  <c:v>3576</c:v>
                </c:pt>
                <c:pt idx="15">
                  <c:v>3508</c:v>
                </c:pt>
              </c:numCache>
            </c:numRef>
          </c:val>
        </c:ser>
        <c:gapWidth val="219"/>
        <c:overlap val="-27"/>
        <c:axId val="190359808"/>
        <c:axId val="190373888"/>
      </c:barChart>
      <c:catAx>
        <c:axId val="19035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3888"/>
        <c:crosses val="autoZero"/>
        <c:auto val="1"/>
        <c:lblAlgn val="ctr"/>
        <c:lblOffset val="100"/>
      </c:catAx>
      <c:valAx>
        <c:axId val="190373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5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Evoluzione_Perpetui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531473216930661E-2"/>
          <c:y val="0.13071341889614546"/>
          <c:w val="0.93968388362315536"/>
          <c:h val="0.8245843054505968"/>
        </c:manualLayout>
      </c:layout>
      <c:lineChart>
        <c:grouping val="standard"/>
        <c:ser>
          <c:idx val="0"/>
          <c:order val="0"/>
          <c:tx>
            <c:strRef>
              <c:f>Foglio1!$B$60</c:f>
              <c:strCache>
                <c:ptCount val="1"/>
                <c:pt idx="0">
                  <c:v>Africa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Foglio1!$C$60:$R$60</c:f>
              <c:numCache>
                <c:formatCode>General</c:formatCode>
                <c:ptCount val="16"/>
                <c:pt idx="0">
                  <c:v>457</c:v>
                </c:pt>
                <c:pt idx="1">
                  <c:v>458</c:v>
                </c:pt>
                <c:pt idx="2">
                  <c:v>499</c:v>
                </c:pt>
                <c:pt idx="3">
                  <c:v>540</c:v>
                </c:pt>
                <c:pt idx="4">
                  <c:v>537</c:v>
                </c:pt>
                <c:pt idx="5">
                  <c:v>560</c:v>
                </c:pt>
                <c:pt idx="6">
                  <c:v>587</c:v>
                </c:pt>
                <c:pt idx="7">
                  <c:v>606</c:v>
                </c:pt>
                <c:pt idx="8">
                  <c:v>603</c:v>
                </c:pt>
                <c:pt idx="9">
                  <c:v>656</c:v>
                </c:pt>
                <c:pt idx="10">
                  <c:v>656</c:v>
                </c:pt>
                <c:pt idx="11">
                  <c:v>669</c:v>
                </c:pt>
                <c:pt idx="12">
                  <c:v>691</c:v>
                </c:pt>
                <c:pt idx="13">
                  <c:v>690</c:v>
                </c:pt>
                <c:pt idx="14">
                  <c:v>699</c:v>
                </c:pt>
                <c:pt idx="15">
                  <c:v>709</c:v>
                </c:pt>
              </c:numCache>
            </c:numRef>
          </c:val>
        </c:ser>
        <c:ser>
          <c:idx val="1"/>
          <c:order val="1"/>
          <c:tx>
            <c:strRef>
              <c:f>Foglio1!$B$61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Foglio1!$C$61:$R$61</c:f>
              <c:numCache>
                <c:formatCode>General</c:formatCode>
                <c:ptCount val="16"/>
                <c:pt idx="0">
                  <c:v>1146</c:v>
                </c:pt>
                <c:pt idx="1">
                  <c:v>1150</c:v>
                </c:pt>
                <c:pt idx="2">
                  <c:v>1142</c:v>
                </c:pt>
                <c:pt idx="3">
                  <c:v>1140</c:v>
                </c:pt>
                <c:pt idx="4">
                  <c:v>1199</c:v>
                </c:pt>
                <c:pt idx="5">
                  <c:v>1200</c:v>
                </c:pt>
                <c:pt idx="6">
                  <c:v>1227</c:v>
                </c:pt>
                <c:pt idx="7">
                  <c:v>1244</c:v>
                </c:pt>
                <c:pt idx="8">
                  <c:v>1240</c:v>
                </c:pt>
                <c:pt idx="9">
                  <c:v>1256</c:v>
                </c:pt>
                <c:pt idx="10">
                  <c:v>1252</c:v>
                </c:pt>
                <c:pt idx="11">
                  <c:v>1255</c:v>
                </c:pt>
                <c:pt idx="12">
                  <c:v>1242</c:v>
                </c:pt>
                <c:pt idx="13">
                  <c:v>1239</c:v>
                </c:pt>
                <c:pt idx="14">
                  <c:v>1225</c:v>
                </c:pt>
                <c:pt idx="15">
                  <c:v>1224</c:v>
                </c:pt>
              </c:numCache>
            </c:numRef>
          </c:val>
        </c:ser>
        <c:ser>
          <c:idx val="2"/>
          <c:order val="2"/>
          <c:tx>
            <c:strRef>
              <c:f>Foglio1!$B$62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Foglio1!$C$62:$R$62</c:f>
              <c:numCache>
                <c:formatCode>General</c:formatCode>
                <c:ptCount val="16"/>
                <c:pt idx="0">
                  <c:v>843</c:v>
                </c:pt>
                <c:pt idx="1">
                  <c:v>828</c:v>
                </c:pt>
                <c:pt idx="2">
                  <c:v>811</c:v>
                </c:pt>
                <c:pt idx="3">
                  <c:v>785</c:v>
                </c:pt>
                <c:pt idx="4">
                  <c:v>761</c:v>
                </c:pt>
                <c:pt idx="5">
                  <c:v>753</c:v>
                </c:pt>
                <c:pt idx="6">
                  <c:v>741</c:v>
                </c:pt>
                <c:pt idx="7">
                  <c:v>733</c:v>
                </c:pt>
                <c:pt idx="8">
                  <c:v>715</c:v>
                </c:pt>
                <c:pt idx="9">
                  <c:v>716</c:v>
                </c:pt>
                <c:pt idx="10">
                  <c:v>698</c:v>
                </c:pt>
                <c:pt idx="11">
                  <c:v>694</c:v>
                </c:pt>
                <c:pt idx="12">
                  <c:v>683</c:v>
                </c:pt>
                <c:pt idx="13">
                  <c:v>667</c:v>
                </c:pt>
                <c:pt idx="14">
                  <c:v>666</c:v>
                </c:pt>
                <c:pt idx="15">
                  <c:v>650</c:v>
                </c:pt>
              </c:numCache>
            </c:numRef>
          </c:val>
        </c:ser>
        <c:ser>
          <c:idx val="3"/>
          <c:order val="3"/>
          <c:tx>
            <c:strRef>
              <c:f>Foglio1!$B$63</c:f>
              <c:strCache>
                <c:ptCount val="1"/>
                <c:pt idx="0">
                  <c:v>Asia/Oceania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Foglio1!$C$63:$R$63</c:f>
              <c:numCache>
                <c:formatCode>General</c:formatCode>
                <c:ptCount val="16"/>
                <c:pt idx="0">
                  <c:v>1146</c:v>
                </c:pt>
                <c:pt idx="1">
                  <c:v>1170</c:v>
                </c:pt>
                <c:pt idx="2">
                  <c:v>1221</c:v>
                </c:pt>
                <c:pt idx="3">
                  <c:v>1259</c:v>
                </c:pt>
                <c:pt idx="4">
                  <c:v>1295</c:v>
                </c:pt>
                <c:pt idx="5">
                  <c:v>1340</c:v>
                </c:pt>
                <c:pt idx="6">
                  <c:v>1371</c:v>
                </c:pt>
                <c:pt idx="7">
                  <c:v>1422</c:v>
                </c:pt>
                <c:pt idx="8">
                  <c:v>1476</c:v>
                </c:pt>
                <c:pt idx="9">
                  <c:v>1560</c:v>
                </c:pt>
                <c:pt idx="10">
                  <c:v>1623</c:v>
                </c:pt>
                <c:pt idx="11">
                  <c:v>1660</c:v>
                </c:pt>
                <c:pt idx="12">
                  <c:v>1725</c:v>
                </c:pt>
                <c:pt idx="13">
                  <c:v>1794</c:v>
                </c:pt>
                <c:pt idx="14">
                  <c:v>1862</c:v>
                </c:pt>
                <c:pt idx="15">
                  <c:v>1892</c:v>
                </c:pt>
              </c:numCache>
            </c:numRef>
          </c:val>
        </c:ser>
        <c:ser>
          <c:idx val="4"/>
          <c:order val="4"/>
          <c:tx>
            <c:strRef>
              <c:f>Foglio1!$B$64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Foglio1!$C$64:$R$64</c:f>
              <c:numCache>
                <c:formatCode>General</c:formatCode>
                <c:ptCount val="16"/>
                <c:pt idx="0">
                  <c:v>675</c:v>
                </c:pt>
                <c:pt idx="1">
                  <c:v>665</c:v>
                </c:pt>
                <c:pt idx="2">
                  <c:v>671</c:v>
                </c:pt>
                <c:pt idx="3">
                  <c:v>686</c:v>
                </c:pt>
                <c:pt idx="4">
                  <c:v>688</c:v>
                </c:pt>
                <c:pt idx="5">
                  <c:v>691</c:v>
                </c:pt>
                <c:pt idx="6">
                  <c:v>705</c:v>
                </c:pt>
                <c:pt idx="7">
                  <c:v>697</c:v>
                </c:pt>
                <c:pt idx="8">
                  <c:v>719</c:v>
                </c:pt>
                <c:pt idx="9">
                  <c:v>725</c:v>
                </c:pt>
                <c:pt idx="10">
                  <c:v>721</c:v>
                </c:pt>
                <c:pt idx="11">
                  <c:v>719</c:v>
                </c:pt>
                <c:pt idx="12">
                  <c:v>720</c:v>
                </c:pt>
                <c:pt idx="13">
                  <c:v>721</c:v>
                </c:pt>
                <c:pt idx="14">
                  <c:v>707</c:v>
                </c:pt>
                <c:pt idx="15">
                  <c:v>704</c:v>
                </c:pt>
              </c:numCache>
            </c:numRef>
          </c:val>
        </c:ser>
        <c:ser>
          <c:idx val="5"/>
          <c:order val="5"/>
          <c:tx>
            <c:strRef>
              <c:f>Foglio1!$B$65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Foglio1!$C$59:$R$59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Foglio1!$C$65:$R$65</c:f>
              <c:numCache>
                <c:formatCode>General</c:formatCode>
                <c:ptCount val="16"/>
                <c:pt idx="0">
                  <c:v>4940</c:v>
                </c:pt>
                <c:pt idx="1">
                  <c:v>4835</c:v>
                </c:pt>
                <c:pt idx="2">
                  <c:v>4749</c:v>
                </c:pt>
                <c:pt idx="3">
                  <c:v>4652</c:v>
                </c:pt>
                <c:pt idx="4">
                  <c:v>4501</c:v>
                </c:pt>
                <c:pt idx="5">
                  <c:v>4417</c:v>
                </c:pt>
                <c:pt idx="6">
                  <c:v>4328</c:v>
                </c:pt>
                <c:pt idx="7">
                  <c:v>4230</c:v>
                </c:pt>
                <c:pt idx="8">
                  <c:v>4116</c:v>
                </c:pt>
                <c:pt idx="9">
                  <c:v>4021</c:v>
                </c:pt>
                <c:pt idx="10">
                  <c:v>3931</c:v>
                </c:pt>
                <c:pt idx="11">
                  <c:v>3854</c:v>
                </c:pt>
                <c:pt idx="12">
                  <c:v>3735</c:v>
                </c:pt>
                <c:pt idx="13">
                  <c:v>3669</c:v>
                </c:pt>
                <c:pt idx="14">
                  <c:v>3576</c:v>
                </c:pt>
                <c:pt idx="15">
                  <c:v>3508</c:v>
                </c:pt>
              </c:numCache>
            </c:numRef>
          </c:val>
        </c:ser>
        <c:marker val="1"/>
        <c:axId val="144804096"/>
        <c:axId val="144818176"/>
      </c:lineChart>
      <c:catAx>
        <c:axId val="1448040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18176"/>
        <c:crosses val="autoZero"/>
        <c:auto val="1"/>
        <c:lblAlgn val="ctr"/>
        <c:lblOffset val="100"/>
      </c:catAx>
      <c:valAx>
        <c:axId val="1448181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Frati in voti Temporanei</a:t>
            </a:r>
          </a:p>
        </c:rich>
      </c:tx>
      <c:layout>
        <c:manualLayout>
          <c:xMode val="edge"/>
          <c:yMode val="edge"/>
          <c:x val="0.7207707786526687"/>
          <c:y val="1.253263707571802E-2"/>
        </c:manualLayout>
      </c:layout>
    </c:title>
    <c:view3D>
      <c:rotX val="30"/>
      <c:perspective val="30"/>
    </c:view3D>
    <c:plotArea>
      <c:layout/>
      <c:pie3DChart>
        <c:varyColors val="1"/>
        <c:dLbls>
          <c:showVal val="1"/>
        </c:dLbls>
      </c:pie3DChart>
    </c:plotArea>
    <c:legend>
      <c:legendPos val="b"/>
      <c:layout/>
    </c:legend>
    <c:plotVisOnly val="1"/>
    <c:dispBlanksAs val="zero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Professione Perpetui (2000-2015)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Foglio4!$B$42</c:f>
              <c:strCache>
                <c:ptCount val="1"/>
                <c:pt idx="0">
                  <c:v>Africa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Foglio4!$B$43:$B$59</c:f>
              <c:numCache>
                <c:formatCode>General</c:formatCode>
                <c:ptCount val="16"/>
                <c:pt idx="0">
                  <c:v>28</c:v>
                </c:pt>
                <c:pt idx="1">
                  <c:v>18</c:v>
                </c:pt>
                <c:pt idx="2">
                  <c:v>41</c:v>
                </c:pt>
                <c:pt idx="3">
                  <c:v>28</c:v>
                </c:pt>
                <c:pt idx="4">
                  <c:v>23</c:v>
                </c:pt>
                <c:pt idx="5">
                  <c:v>30</c:v>
                </c:pt>
                <c:pt idx="6">
                  <c:v>33</c:v>
                </c:pt>
                <c:pt idx="7">
                  <c:v>40</c:v>
                </c:pt>
                <c:pt idx="8">
                  <c:v>30</c:v>
                </c:pt>
                <c:pt idx="9">
                  <c:v>38</c:v>
                </c:pt>
                <c:pt idx="10">
                  <c:v>22</c:v>
                </c:pt>
                <c:pt idx="11">
                  <c:v>14</c:v>
                </c:pt>
                <c:pt idx="12">
                  <c:v>36</c:v>
                </c:pt>
                <c:pt idx="13">
                  <c:v>17</c:v>
                </c:pt>
                <c:pt idx="14">
                  <c:v>19</c:v>
                </c:pt>
                <c:pt idx="15">
                  <c:v>14</c:v>
                </c:pt>
              </c:numCache>
            </c:numRef>
          </c:val>
        </c:ser>
        <c:ser>
          <c:idx val="1"/>
          <c:order val="1"/>
          <c:tx>
            <c:strRef>
              <c:f>Foglio4!$C$42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Foglio4!$C$43:$C$59</c:f>
              <c:numCache>
                <c:formatCode>General</c:formatCode>
                <c:ptCount val="16"/>
                <c:pt idx="0">
                  <c:v>22</c:v>
                </c:pt>
                <c:pt idx="1">
                  <c:v>39</c:v>
                </c:pt>
                <c:pt idx="2">
                  <c:v>25</c:v>
                </c:pt>
                <c:pt idx="3">
                  <c:v>34</c:v>
                </c:pt>
                <c:pt idx="4">
                  <c:v>38</c:v>
                </c:pt>
                <c:pt idx="5">
                  <c:v>26</c:v>
                </c:pt>
                <c:pt idx="6">
                  <c:v>54</c:v>
                </c:pt>
                <c:pt idx="7">
                  <c:v>49</c:v>
                </c:pt>
                <c:pt idx="8">
                  <c:v>35</c:v>
                </c:pt>
                <c:pt idx="9">
                  <c:v>49</c:v>
                </c:pt>
                <c:pt idx="10">
                  <c:v>30</c:v>
                </c:pt>
                <c:pt idx="11">
                  <c:v>39</c:v>
                </c:pt>
                <c:pt idx="12">
                  <c:v>24</c:v>
                </c:pt>
                <c:pt idx="13">
                  <c:v>35</c:v>
                </c:pt>
                <c:pt idx="14">
                  <c:v>16</c:v>
                </c:pt>
                <c:pt idx="15">
                  <c:v>19</c:v>
                </c:pt>
              </c:numCache>
            </c:numRef>
          </c:val>
        </c:ser>
        <c:ser>
          <c:idx val="2"/>
          <c:order val="2"/>
          <c:tx>
            <c:strRef>
              <c:f>Foglio4!$D$42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Foglio4!$D$43:$D$59</c:f>
              <c:numCache>
                <c:formatCode>General</c:formatCode>
                <c:ptCount val="1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  <c:pt idx="7">
                  <c:v>9</c:v>
                </c:pt>
                <c:pt idx="8">
                  <c:v>7</c:v>
                </c:pt>
                <c:pt idx="9">
                  <c:v>12</c:v>
                </c:pt>
                <c:pt idx="10">
                  <c:v>2</c:v>
                </c:pt>
                <c:pt idx="11">
                  <c:v>17</c:v>
                </c:pt>
                <c:pt idx="12">
                  <c:v>8</c:v>
                </c:pt>
                <c:pt idx="13">
                  <c:v>12</c:v>
                </c:pt>
                <c:pt idx="14">
                  <c:v>11</c:v>
                </c:pt>
                <c:pt idx="15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Foglio4!$E$42</c:f>
              <c:strCache>
                <c:ptCount val="1"/>
                <c:pt idx="0">
                  <c:v>Asia/Oceania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Foglio4!$E$43:$E$59</c:f>
              <c:numCache>
                <c:formatCode>General</c:formatCode>
                <c:ptCount val="16"/>
                <c:pt idx="0">
                  <c:v>56</c:v>
                </c:pt>
                <c:pt idx="1">
                  <c:v>61</c:v>
                </c:pt>
                <c:pt idx="2">
                  <c:v>55</c:v>
                </c:pt>
                <c:pt idx="3">
                  <c:v>50</c:v>
                </c:pt>
                <c:pt idx="4">
                  <c:v>61</c:v>
                </c:pt>
                <c:pt idx="5">
                  <c:v>54</c:v>
                </c:pt>
                <c:pt idx="6">
                  <c:v>63</c:v>
                </c:pt>
                <c:pt idx="7">
                  <c:v>76</c:v>
                </c:pt>
                <c:pt idx="8">
                  <c:v>69</c:v>
                </c:pt>
                <c:pt idx="9">
                  <c:v>84</c:v>
                </c:pt>
                <c:pt idx="10">
                  <c:v>91</c:v>
                </c:pt>
                <c:pt idx="11">
                  <c:v>56</c:v>
                </c:pt>
                <c:pt idx="12">
                  <c:v>83</c:v>
                </c:pt>
                <c:pt idx="13">
                  <c:v>79</c:v>
                </c:pt>
                <c:pt idx="14">
                  <c:v>86</c:v>
                </c:pt>
                <c:pt idx="15">
                  <c:v>57</c:v>
                </c:pt>
              </c:numCache>
            </c:numRef>
          </c:val>
        </c:ser>
        <c:ser>
          <c:idx val="4"/>
          <c:order val="4"/>
          <c:tx>
            <c:strRef>
              <c:f>Foglio4!$F$42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Foglio4!$F$43:$F$59</c:f>
              <c:numCache>
                <c:formatCode>General</c:formatCode>
                <c:ptCount val="16"/>
                <c:pt idx="0">
                  <c:v>44</c:v>
                </c:pt>
                <c:pt idx="1">
                  <c:v>29</c:v>
                </c:pt>
                <c:pt idx="2">
                  <c:v>18</c:v>
                </c:pt>
                <c:pt idx="3">
                  <c:v>26</c:v>
                </c:pt>
                <c:pt idx="4">
                  <c:v>19</c:v>
                </c:pt>
                <c:pt idx="5">
                  <c:v>22</c:v>
                </c:pt>
                <c:pt idx="6">
                  <c:v>26</c:v>
                </c:pt>
                <c:pt idx="7">
                  <c:v>17</c:v>
                </c:pt>
                <c:pt idx="8">
                  <c:v>24</c:v>
                </c:pt>
                <c:pt idx="9">
                  <c:v>24</c:v>
                </c:pt>
                <c:pt idx="10">
                  <c:v>10</c:v>
                </c:pt>
                <c:pt idx="11">
                  <c:v>13</c:v>
                </c:pt>
                <c:pt idx="12">
                  <c:v>9</c:v>
                </c:pt>
                <c:pt idx="13">
                  <c:v>14</c:v>
                </c:pt>
                <c:pt idx="14">
                  <c:v>14</c:v>
                </c:pt>
                <c:pt idx="15">
                  <c:v>8</c:v>
                </c:pt>
              </c:numCache>
            </c:numRef>
          </c:val>
        </c:ser>
        <c:ser>
          <c:idx val="5"/>
          <c:order val="5"/>
          <c:tx>
            <c:strRef>
              <c:f>Foglio4!$G$42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Foglio4!$A$43:$A$59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Foglio4!$G$43:$G$59</c:f>
              <c:numCache>
                <c:formatCode>General</c:formatCode>
                <c:ptCount val="16"/>
                <c:pt idx="0">
                  <c:v>58</c:v>
                </c:pt>
                <c:pt idx="1">
                  <c:v>48</c:v>
                </c:pt>
                <c:pt idx="2">
                  <c:v>70</c:v>
                </c:pt>
                <c:pt idx="3">
                  <c:v>74</c:v>
                </c:pt>
                <c:pt idx="4">
                  <c:v>35</c:v>
                </c:pt>
                <c:pt idx="5">
                  <c:v>60</c:v>
                </c:pt>
                <c:pt idx="6">
                  <c:v>63</c:v>
                </c:pt>
                <c:pt idx="7">
                  <c:v>71</c:v>
                </c:pt>
                <c:pt idx="8">
                  <c:v>65</c:v>
                </c:pt>
                <c:pt idx="9">
                  <c:v>48</c:v>
                </c:pt>
                <c:pt idx="10">
                  <c:v>54</c:v>
                </c:pt>
                <c:pt idx="11">
                  <c:v>41</c:v>
                </c:pt>
                <c:pt idx="12">
                  <c:v>45</c:v>
                </c:pt>
                <c:pt idx="13">
                  <c:v>45</c:v>
                </c:pt>
                <c:pt idx="14">
                  <c:v>40</c:v>
                </c:pt>
                <c:pt idx="15">
                  <c:v>67</c:v>
                </c:pt>
              </c:numCache>
            </c:numRef>
          </c:val>
        </c:ser>
        <c:marker val="1"/>
        <c:axId val="145005568"/>
        <c:axId val="145036032"/>
      </c:lineChart>
      <c:catAx>
        <c:axId val="145005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36032"/>
        <c:crosses val="autoZero"/>
        <c:auto val="1"/>
        <c:lblAlgn val="ctr"/>
        <c:lblOffset val="100"/>
      </c:catAx>
      <c:valAx>
        <c:axId val="14503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0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baseline="0">
                <a:effectLst/>
              </a:rPr>
              <a:t>Evoluzione dei frati in voti temporanei (2000-2015)</a:t>
            </a:r>
            <a:endParaRPr lang="it-IT">
              <a:effectLst/>
            </a:endParaRPr>
          </a:p>
        </c:rich>
      </c:tx>
      <c:layout>
        <c:manualLayout>
          <c:xMode val="edge"/>
          <c:yMode val="edge"/>
          <c:x val="0.45257306407534398"/>
          <c:y val="1.256756716638964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Foglio1!$B$71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Foglio1!$C$71:$R$71</c:f>
              <c:numCache>
                <c:formatCode>General</c:formatCode>
                <c:ptCount val="16"/>
                <c:pt idx="0">
                  <c:v>261</c:v>
                </c:pt>
                <c:pt idx="1">
                  <c:v>308</c:v>
                </c:pt>
                <c:pt idx="2">
                  <c:v>274</c:v>
                </c:pt>
                <c:pt idx="3">
                  <c:v>290</c:v>
                </c:pt>
                <c:pt idx="4">
                  <c:v>304</c:v>
                </c:pt>
                <c:pt idx="5">
                  <c:v>288</c:v>
                </c:pt>
                <c:pt idx="6">
                  <c:v>258</c:v>
                </c:pt>
                <c:pt idx="7">
                  <c:v>251</c:v>
                </c:pt>
                <c:pt idx="8">
                  <c:v>245</c:v>
                </c:pt>
                <c:pt idx="9">
                  <c:v>211</c:v>
                </c:pt>
                <c:pt idx="10">
                  <c:v>193</c:v>
                </c:pt>
                <c:pt idx="11">
                  <c:v>166</c:v>
                </c:pt>
                <c:pt idx="12">
                  <c:v>150</c:v>
                </c:pt>
                <c:pt idx="13">
                  <c:v>152</c:v>
                </c:pt>
                <c:pt idx="14">
                  <c:v>154</c:v>
                </c:pt>
                <c:pt idx="15">
                  <c:v>171</c:v>
                </c:pt>
              </c:numCache>
            </c:numRef>
          </c:val>
        </c:ser>
        <c:ser>
          <c:idx val="1"/>
          <c:order val="1"/>
          <c:tx>
            <c:strRef>
              <c:f>Foglio1!$B$72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Foglio1!$C$72:$R$72</c:f>
              <c:numCache>
                <c:formatCode>General</c:formatCode>
                <c:ptCount val="16"/>
                <c:pt idx="0">
                  <c:v>200</c:v>
                </c:pt>
                <c:pt idx="1">
                  <c:v>207</c:v>
                </c:pt>
                <c:pt idx="2">
                  <c:v>228</c:v>
                </c:pt>
                <c:pt idx="3">
                  <c:v>249</c:v>
                </c:pt>
                <c:pt idx="4">
                  <c:v>330</c:v>
                </c:pt>
                <c:pt idx="5">
                  <c:v>354</c:v>
                </c:pt>
                <c:pt idx="6">
                  <c:v>316</c:v>
                </c:pt>
                <c:pt idx="7">
                  <c:v>290</c:v>
                </c:pt>
                <c:pt idx="8">
                  <c:v>269</c:v>
                </c:pt>
                <c:pt idx="9">
                  <c:v>236</c:v>
                </c:pt>
                <c:pt idx="10">
                  <c:v>232</c:v>
                </c:pt>
                <c:pt idx="11">
                  <c:v>219</c:v>
                </c:pt>
                <c:pt idx="12">
                  <c:v>184</c:v>
                </c:pt>
                <c:pt idx="13">
                  <c:v>182</c:v>
                </c:pt>
                <c:pt idx="14">
                  <c:v>196</c:v>
                </c:pt>
                <c:pt idx="15">
                  <c:v>207</c:v>
                </c:pt>
              </c:numCache>
            </c:numRef>
          </c:val>
        </c:ser>
        <c:ser>
          <c:idx val="2"/>
          <c:order val="2"/>
          <c:tx>
            <c:strRef>
              <c:f>Foglio1!$B$73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Foglio1!$C$73:$R$73</c:f>
              <c:numCache>
                <c:formatCode>General</c:formatCode>
                <c:ptCount val="16"/>
                <c:pt idx="0">
                  <c:v>37</c:v>
                </c:pt>
                <c:pt idx="1">
                  <c:v>38</c:v>
                </c:pt>
                <c:pt idx="2">
                  <c:v>41</c:v>
                </c:pt>
                <c:pt idx="3">
                  <c:v>48</c:v>
                </c:pt>
                <c:pt idx="4">
                  <c:v>48</c:v>
                </c:pt>
                <c:pt idx="5">
                  <c:v>47</c:v>
                </c:pt>
                <c:pt idx="6">
                  <c:v>54</c:v>
                </c:pt>
                <c:pt idx="7">
                  <c:v>50</c:v>
                </c:pt>
                <c:pt idx="8">
                  <c:v>69</c:v>
                </c:pt>
                <c:pt idx="9">
                  <c:v>60</c:v>
                </c:pt>
                <c:pt idx="10">
                  <c:v>62</c:v>
                </c:pt>
                <c:pt idx="11">
                  <c:v>54</c:v>
                </c:pt>
                <c:pt idx="12">
                  <c:v>66</c:v>
                </c:pt>
                <c:pt idx="13">
                  <c:v>79</c:v>
                </c:pt>
                <c:pt idx="14">
                  <c:v>80</c:v>
                </c:pt>
                <c:pt idx="15">
                  <c:v>82</c:v>
                </c:pt>
              </c:numCache>
            </c:numRef>
          </c:val>
        </c:ser>
        <c:ser>
          <c:idx val="3"/>
          <c:order val="3"/>
          <c:tx>
            <c:strRef>
              <c:f>Foglio1!$B$74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Foglio1!$C$74:$R$74</c:f>
              <c:numCache>
                <c:formatCode>General</c:formatCode>
                <c:ptCount val="16"/>
                <c:pt idx="0">
                  <c:v>500</c:v>
                </c:pt>
                <c:pt idx="1">
                  <c:v>535</c:v>
                </c:pt>
                <c:pt idx="2">
                  <c:v>555</c:v>
                </c:pt>
                <c:pt idx="3">
                  <c:v>597</c:v>
                </c:pt>
                <c:pt idx="4">
                  <c:v>599</c:v>
                </c:pt>
                <c:pt idx="5">
                  <c:v>617</c:v>
                </c:pt>
                <c:pt idx="6">
                  <c:v>664</c:v>
                </c:pt>
                <c:pt idx="7">
                  <c:v>690</c:v>
                </c:pt>
                <c:pt idx="8">
                  <c:v>678</c:v>
                </c:pt>
                <c:pt idx="9">
                  <c:v>647</c:v>
                </c:pt>
                <c:pt idx="10">
                  <c:v>615</c:v>
                </c:pt>
                <c:pt idx="11">
                  <c:v>647</c:v>
                </c:pt>
                <c:pt idx="12">
                  <c:v>635</c:v>
                </c:pt>
                <c:pt idx="13">
                  <c:v>621</c:v>
                </c:pt>
                <c:pt idx="14">
                  <c:v>626</c:v>
                </c:pt>
                <c:pt idx="15">
                  <c:v>646</c:v>
                </c:pt>
              </c:numCache>
            </c:numRef>
          </c:val>
        </c:ser>
        <c:ser>
          <c:idx val="4"/>
          <c:order val="4"/>
          <c:tx>
            <c:strRef>
              <c:f>Foglio1!$B$75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Foglio1!$C$75:$R$75</c:f>
              <c:numCache>
                <c:formatCode>General</c:formatCode>
                <c:ptCount val="16"/>
                <c:pt idx="0">
                  <c:v>169</c:v>
                </c:pt>
                <c:pt idx="1">
                  <c:v>159</c:v>
                </c:pt>
                <c:pt idx="2">
                  <c:v>162</c:v>
                </c:pt>
                <c:pt idx="3">
                  <c:v>148</c:v>
                </c:pt>
                <c:pt idx="4">
                  <c:v>161</c:v>
                </c:pt>
                <c:pt idx="5">
                  <c:v>155</c:v>
                </c:pt>
                <c:pt idx="6">
                  <c:v>131</c:v>
                </c:pt>
                <c:pt idx="7">
                  <c:v>135</c:v>
                </c:pt>
                <c:pt idx="8">
                  <c:v>116</c:v>
                </c:pt>
                <c:pt idx="9">
                  <c:v>93</c:v>
                </c:pt>
                <c:pt idx="10">
                  <c:v>95</c:v>
                </c:pt>
                <c:pt idx="11">
                  <c:v>84</c:v>
                </c:pt>
                <c:pt idx="12">
                  <c:v>88</c:v>
                </c:pt>
                <c:pt idx="13">
                  <c:v>81</c:v>
                </c:pt>
                <c:pt idx="14">
                  <c:v>79</c:v>
                </c:pt>
                <c:pt idx="15">
                  <c:v>77</c:v>
                </c:pt>
              </c:numCache>
            </c:numRef>
          </c:val>
        </c:ser>
        <c:ser>
          <c:idx val="5"/>
          <c:order val="5"/>
          <c:tx>
            <c:strRef>
              <c:f>Foglio1!$B$76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Foglio1!$C$76:$R$76</c:f>
              <c:numCache>
                <c:formatCode>General</c:formatCode>
                <c:ptCount val="16"/>
                <c:pt idx="0">
                  <c:v>457</c:v>
                </c:pt>
                <c:pt idx="1">
                  <c:v>478</c:v>
                </c:pt>
                <c:pt idx="2">
                  <c:v>481</c:v>
                </c:pt>
                <c:pt idx="3">
                  <c:v>436</c:v>
                </c:pt>
                <c:pt idx="4">
                  <c:v>384</c:v>
                </c:pt>
                <c:pt idx="5">
                  <c:v>371</c:v>
                </c:pt>
                <c:pt idx="6">
                  <c:v>362</c:v>
                </c:pt>
                <c:pt idx="7">
                  <c:v>338</c:v>
                </c:pt>
                <c:pt idx="8">
                  <c:v>349</c:v>
                </c:pt>
                <c:pt idx="9">
                  <c:v>338</c:v>
                </c:pt>
                <c:pt idx="10">
                  <c:v>334</c:v>
                </c:pt>
                <c:pt idx="11">
                  <c:v>343</c:v>
                </c:pt>
                <c:pt idx="12">
                  <c:v>367</c:v>
                </c:pt>
                <c:pt idx="13">
                  <c:v>363</c:v>
                </c:pt>
                <c:pt idx="14">
                  <c:v>344</c:v>
                </c:pt>
                <c:pt idx="15">
                  <c:v>334</c:v>
                </c:pt>
              </c:numCache>
            </c:numRef>
          </c:val>
        </c:ser>
        <c:gapWidth val="219"/>
        <c:overlap val="-27"/>
        <c:axId val="145300480"/>
        <c:axId val="145310464"/>
      </c:barChart>
      <c:catAx>
        <c:axId val="145300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10464"/>
        <c:crosses val="autoZero"/>
        <c:auto val="1"/>
        <c:lblAlgn val="ctr"/>
        <c:lblOffset val="100"/>
      </c:catAx>
      <c:valAx>
        <c:axId val="14531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0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baseline="0">
                <a:effectLst/>
              </a:rPr>
              <a:t>Evoluzione dei frati in voti temporanei (2000-2015)</a:t>
            </a:r>
            <a:endParaRPr lang="it-IT">
              <a:effectLst/>
            </a:endParaRPr>
          </a:p>
        </c:rich>
      </c:tx>
      <c:layout>
        <c:manualLayout>
          <c:xMode val="edge"/>
          <c:yMode val="edge"/>
          <c:x val="0.43752451986310903"/>
          <c:y val="1.256756716638964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Foglio1!$B$71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Foglio1!$C$71:$R$71</c:f>
              <c:numCache>
                <c:formatCode>General</c:formatCode>
                <c:ptCount val="16"/>
                <c:pt idx="0">
                  <c:v>261</c:v>
                </c:pt>
                <c:pt idx="1">
                  <c:v>308</c:v>
                </c:pt>
                <c:pt idx="2">
                  <c:v>274</c:v>
                </c:pt>
                <c:pt idx="3">
                  <c:v>290</c:v>
                </c:pt>
                <c:pt idx="4">
                  <c:v>304</c:v>
                </c:pt>
                <c:pt idx="5">
                  <c:v>288</c:v>
                </c:pt>
                <c:pt idx="6">
                  <c:v>258</c:v>
                </c:pt>
                <c:pt idx="7">
                  <c:v>251</c:v>
                </c:pt>
                <c:pt idx="8">
                  <c:v>245</c:v>
                </c:pt>
                <c:pt idx="9">
                  <c:v>211</c:v>
                </c:pt>
                <c:pt idx="10">
                  <c:v>193</c:v>
                </c:pt>
                <c:pt idx="11">
                  <c:v>166</c:v>
                </c:pt>
                <c:pt idx="12">
                  <c:v>150</c:v>
                </c:pt>
                <c:pt idx="13">
                  <c:v>152</c:v>
                </c:pt>
                <c:pt idx="14">
                  <c:v>154</c:v>
                </c:pt>
                <c:pt idx="15">
                  <c:v>171</c:v>
                </c:pt>
              </c:numCache>
            </c:numRef>
          </c:val>
        </c:ser>
        <c:ser>
          <c:idx val="1"/>
          <c:order val="1"/>
          <c:tx>
            <c:strRef>
              <c:f>Foglio1!$B$72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Foglio1!$C$72:$R$72</c:f>
              <c:numCache>
                <c:formatCode>General</c:formatCode>
                <c:ptCount val="16"/>
                <c:pt idx="0">
                  <c:v>200</c:v>
                </c:pt>
                <c:pt idx="1">
                  <c:v>207</c:v>
                </c:pt>
                <c:pt idx="2">
                  <c:v>228</c:v>
                </c:pt>
                <c:pt idx="3">
                  <c:v>249</c:v>
                </c:pt>
                <c:pt idx="4">
                  <c:v>330</c:v>
                </c:pt>
                <c:pt idx="5">
                  <c:v>354</c:v>
                </c:pt>
                <c:pt idx="6">
                  <c:v>316</c:v>
                </c:pt>
                <c:pt idx="7">
                  <c:v>290</c:v>
                </c:pt>
                <c:pt idx="8">
                  <c:v>269</c:v>
                </c:pt>
                <c:pt idx="9">
                  <c:v>236</c:v>
                </c:pt>
                <c:pt idx="10">
                  <c:v>232</c:v>
                </c:pt>
                <c:pt idx="11">
                  <c:v>219</c:v>
                </c:pt>
                <c:pt idx="12">
                  <c:v>184</c:v>
                </c:pt>
                <c:pt idx="13">
                  <c:v>182</c:v>
                </c:pt>
                <c:pt idx="14">
                  <c:v>196</c:v>
                </c:pt>
                <c:pt idx="15">
                  <c:v>207</c:v>
                </c:pt>
              </c:numCache>
            </c:numRef>
          </c:val>
        </c:ser>
        <c:ser>
          <c:idx val="2"/>
          <c:order val="2"/>
          <c:tx>
            <c:strRef>
              <c:f>Foglio1!$B$73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Foglio1!$C$73:$R$73</c:f>
              <c:numCache>
                <c:formatCode>General</c:formatCode>
                <c:ptCount val="16"/>
                <c:pt idx="0">
                  <c:v>37</c:v>
                </c:pt>
                <c:pt idx="1">
                  <c:v>38</c:v>
                </c:pt>
                <c:pt idx="2">
                  <c:v>41</c:v>
                </c:pt>
                <c:pt idx="3">
                  <c:v>48</c:v>
                </c:pt>
                <c:pt idx="4">
                  <c:v>48</c:v>
                </c:pt>
                <c:pt idx="5">
                  <c:v>47</c:v>
                </c:pt>
                <c:pt idx="6">
                  <c:v>54</c:v>
                </c:pt>
                <c:pt idx="7">
                  <c:v>50</c:v>
                </c:pt>
                <c:pt idx="8">
                  <c:v>69</c:v>
                </c:pt>
                <c:pt idx="9">
                  <c:v>60</c:v>
                </c:pt>
                <c:pt idx="10">
                  <c:v>62</c:v>
                </c:pt>
                <c:pt idx="11">
                  <c:v>54</c:v>
                </c:pt>
                <c:pt idx="12">
                  <c:v>66</c:v>
                </c:pt>
                <c:pt idx="13">
                  <c:v>79</c:v>
                </c:pt>
                <c:pt idx="14">
                  <c:v>80</c:v>
                </c:pt>
                <c:pt idx="15">
                  <c:v>82</c:v>
                </c:pt>
              </c:numCache>
            </c:numRef>
          </c:val>
        </c:ser>
        <c:ser>
          <c:idx val="3"/>
          <c:order val="3"/>
          <c:tx>
            <c:strRef>
              <c:f>Foglio1!$B$74</c:f>
              <c:strCache>
                <c:ptCount val="1"/>
                <c:pt idx="0">
                  <c:v>Asia/Oceania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Foglio1!$C$74:$R$74</c:f>
              <c:numCache>
                <c:formatCode>General</c:formatCode>
                <c:ptCount val="16"/>
                <c:pt idx="0">
                  <c:v>500</c:v>
                </c:pt>
                <c:pt idx="1">
                  <c:v>535</c:v>
                </c:pt>
                <c:pt idx="2">
                  <c:v>555</c:v>
                </c:pt>
                <c:pt idx="3">
                  <c:v>597</c:v>
                </c:pt>
                <c:pt idx="4">
                  <c:v>599</c:v>
                </c:pt>
                <c:pt idx="5">
                  <c:v>617</c:v>
                </c:pt>
                <c:pt idx="6">
                  <c:v>664</c:v>
                </c:pt>
                <c:pt idx="7">
                  <c:v>690</c:v>
                </c:pt>
                <c:pt idx="8">
                  <c:v>678</c:v>
                </c:pt>
                <c:pt idx="9">
                  <c:v>647</c:v>
                </c:pt>
                <c:pt idx="10">
                  <c:v>615</c:v>
                </c:pt>
                <c:pt idx="11">
                  <c:v>647</c:v>
                </c:pt>
                <c:pt idx="12">
                  <c:v>635</c:v>
                </c:pt>
                <c:pt idx="13">
                  <c:v>621</c:v>
                </c:pt>
                <c:pt idx="14">
                  <c:v>626</c:v>
                </c:pt>
                <c:pt idx="15">
                  <c:v>646</c:v>
                </c:pt>
              </c:numCache>
            </c:numRef>
          </c:val>
        </c:ser>
        <c:ser>
          <c:idx val="4"/>
          <c:order val="4"/>
          <c:tx>
            <c:strRef>
              <c:f>Foglio1!$B$75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Foglio1!$C$75:$R$75</c:f>
              <c:numCache>
                <c:formatCode>General</c:formatCode>
                <c:ptCount val="16"/>
                <c:pt idx="0">
                  <c:v>169</c:v>
                </c:pt>
                <c:pt idx="1">
                  <c:v>159</c:v>
                </c:pt>
                <c:pt idx="2">
                  <c:v>162</c:v>
                </c:pt>
                <c:pt idx="3">
                  <c:v>148</c:v>
                </c:pt>
                <c:pt idx="4">
                  <c:v>161</c:v>
                </c:pt>
                <c:pt idx="5">
                  <c:v>155</c:v>
                </c:pt>
                <c:pt idx="6">
                  <c:v>131</c:v>
                </c:pt>
                <c:pt idx="7">
                  <c:v>135</c:v>
                </c:pt>
                <c:pt idx="8">
                  <c:v>116</c:v>
                </c:pt>
                <c:pt idx="9">
                  <c:v>93</c:v>
                </c:pt>
                <c:pt idx="10">
                  <c:v>95</c:v>
                </c:pt>
                <c:pt idx="11">
                  <c:v>84</c:v>
                </c:pt>
                <c:pt idx="12">
                  <c:v>88</c:v>
                </c:pt>
                <c:pt idx="13">
                  <c:v>81</c:v>
                </c:pt>
                <c:pt idx="14">
                  <c:v>79</c:v>
                </c:pt>
                <c:pt idx="15">
                  <c:v>77</c:v>
                </c:pt>
              </c:numCache>
            </c:numRef>
          </c:val>
        </c:ser>
        <c:ser>
          <c:idx val="5"/>
          <c:order val="5"/>
          <c:tx>
            <c:strRef>
              <c:f>Foglio1!$B$76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Foglio1!$C$70:$R$70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Foglio1!$C$76:$R$76</c:f>
              <c:numCache>
                <c:formatCode>General</c:formatCode>
                <c:ptCount val="16"/>
                <c:pt idx="0">
                  <c:v>457</c:v>
                </c:pt>
                <c:pt idx="1">
                  <c:v>478</c:v>
                </c:pt>
                <c:pt idx="2">
                  <c:v>481</c:v>
                </c:pt>
                <c:pt idx="3">
                  <c:v>436</c:v>
                </c:pt>
                <c:pt idx="4">
                  <c:v>384</c:v>
                </c:pt>
                <c:pt idx="5">
                  <c:v>371</c:v>
                </c:pt>
                <c:pt idx="6">
                  <c:v>362</c:v>
                </c:pt>
                <c:pt idx="7">
                  <c:v>338</c:v>
                </c:pt>
                <c:pt idx="8">
                  <c:v>349</c:v>
                </c:pt>
                <c:pt idx="9">
                  <c:v>338</c:v>
                </c:pt>
                <c:pt idx="10">
                  <c:v>334</c:v>
                </c:pt>
                <c:pt idx="11">
                  <c:v>343</c:v>
                </c:pt>
                <c:pt idx="12">
                  <c:v>367</c:v>
                </c:pt>
                <c:pt idx="13">
                  <c:v>363</c:v>
                </c:pt>
                <c:pt idx="14">
                  <c:v>344</c:v>
                </c:pt>
                <c:pt idx="15">
                  <c:v>334</c:v>
                </c:pt>
              </c:numCache>
            </c:numRef>
          </c:val>
        </c:ser>
        <c:marker val="1"/>
        <c:axId val="145996800"/>
        <c:axId val="148374272"/>
      </c:lineChart>
      <c:catAx>
        <c:axId val="14599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74272"/>
        <c:crosses val="autoZero"/>
        <c:auto val="1"/>
        <c:lblAlgn val="ctr"/>
        <c:lblOffset val="100"/>
      </c:catAx>
      <c:valAx>
        <c:axId val="148374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Professione Temporanei</a:t>
            </a:r>
            <a:r>
              <a:rPr lang="it-IT" baseline="0"/>
              <a:t> (2000-2015)</a:t>
            </a:r>
            <a:endParaRPr lang="it-IT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Foglio4!$B$63</c:f>
              <c:strCache>
                <c:ptCount val="1"/>
                <c:pt idx="0">
                  <c:v>Africa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Foglio4!$B$64:$B$79</c:f>
              <c:numCache>
                <c:formatCode>General</c:formatCode>
                <c:ptCount val="16"/>
                <c:pt idx="0">
                  <c:v>41</c:v>
                </c:pt>
                <c:pt idx="1">
                  <c:v>69</c:v>
                </c:pt>
                <c:pt idx="2">
                  <c:v>62</c:v>
                </c:pt>
                <c:pt idx="3">
                  <c:v>58</c:v>
                </c:pt>
                <c:pt idx="4">
                  <c:v>61</c:v>
                </c:pt>
                <c:pt idx="5">
                  <c:v>37</c:v>
                </c:pt>
                <c:pt idx="6">
                  <c:v>31</c:v>
                </c:pt>
                <c:pt idx="7">
                  <c:v>51</c:v>
                </c:pt>
                <c:pt idx="8">
                  <c:v>33</c:v>
                </c:pt>
                <c:pt idx="9">
                  <c:v>40</c:v>
                </c:pt>
                <c:pt idx="10">
                  <c:v>19</c:v>
                </c:pt>
                <c:pt idx="11">
                  <c:v>21</c:v>
                </c:pt>
                <c:pt idx="12">
                  <c:v>37</c:v>
                </c:pt>
                <c:pt idx="13">
                  <c:v>30</c:v>
                </c:pt>
                <c:pt idx="14">
                  <c:v>34</c:v>
                </c:pt>
                <c:pt idx="15">
                  <c:v>41</c:v>
                </c:pt>
              </c:numCache>
            </c:numRef>
          </c:val>
        </c:ser>
        <c:ser>
          <c:idx val="1"/>
          <c:order val="1"/>
          <c:tx>
            <c:strRef>
              <c:f>Foglio4!$C$63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Foglio4!$C$64:$C$79</c:f>
              <c:numCache>
                <c:formatCode>General</c:formatCode>
                <c:ptCount val="16"/>
                <c:pt idx="0">
                  <c:v>63</c:v>
                </c:pt>
                <c:pt idx="1">
                  <c:v>97</c:v>
                </c:pt>
                <c:pt idx="2">
                  <c:v>91</c:v>
                </c:pt>
                <c:pt idx="3">
                  <c:v>87</c:v>
                </c:pt>
                <c:pt idx="4">
                  <c:v>99</c:v>
                </c:pt>
                <c:pt idx="5">
                  <c:v>89</c:v>
                </c:pt>
                <c:pt idx="6">
                  <c:v>83</c:v>
                </c:pt>
                <c:pt idx="7">
                  <c:v>79</c:v>
                </c:pt>
                <c:pt idx="8">
                  <c:v>52</c:v>
                </c:pt>
                <c:pt idx="9">
                  <c:v>55</c:v>
                </c:pt>
                <c:pt idx="10">
                  <c:v>53</c:v>
                </c:pt>
                <c:pt idx="11">
                  <c:v>61</c:v>
                </c:pt>
                <c:pt idx="12">
                  <c:v>32</c:v>
                </c:pt>
                <c:pt idx="13">
                  <c:v>54</c:v>
                </c:pt>
                <c:pt idx="14">
                  <c:v>64</c:v>
                </c:pt>
                <c:pt idx="15">
                  <c:v>50</c:v>
                </c:pt>
              </c:numCache>
            </c:numRef>
          </c:val>
        </c:ser>
        <c:ser>
          <c:idx val="2"/>
          <c:order val="2"/>
          <c:tx>
            <c:strRef>
              <c:f>Foglio4!$D$63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Foglio4!$D$64:$D$79</c:f>
              <c:numCache>
                <c:formatCode>General</c:formatCode>
                <c:ptCount val="16"/>
                <c:pt idx="0">
                  <c:v>9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  <c:pt idx="4">
                  <c:v>9</c:v>
                </c:pt>
                <c:pt idx="5">
                  <c:v>13</c:v>
                </c:pt>
                <c:pt idx="6">
                  <c:v>15</c:v>
                </c:pt>
                <c:pt idx="7">
                  <c:v>11</c:v>
                </c:pt>
                <c:pt idx="8">
                  <c:v>28</c:v>
                </c:pt>
                <c:pt idx="9">
                  <c:v>16</c:v>
                </c:pt>
                <c:pt idx="10">
                  <c:v>15</c:v>
                </c:pt>
                <c:pt idx="11">
                  <c:v>13</c:v>
                </c:pt>
                <c:pt idx="12">
                  <c:v>24</c:v>
                </c:pt>
                <c:pt idx="13">
                  <c:v>27</c:v>
                </c:pt>
                <c:pt idx="14">
                  <c:v>25</c:v>
                </c:pt>
                <c:pt idx="15">
                  <c:v>22</c:v>
                </c:pt>
              </c:numCache>
            </c:numRef>
          </c:val>
        </c:ser>
        <c:ser>
          <c:idx val="3"/>
          <c:order val="3"/>
          <c:tx>
            <c:strRef>
              <c:f>Foglio4!$E$63</c:f>
              <c:strCache>
                <c:ptCount val="1"/>
                <c:pt idx="0">
                  <c:v>Asia/Oceania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Foglio4!$E$64:$E$79</c:f>
              <c:numCache>
                <c:formatCode>General</c:formatCode>
                <c:ptCount val="16"/>
                <c:pt idx="0">
                  <c:v>110</c:v>
                </c:pt>
                <c:pt idx="1">
                  <c:v>114</c:v>
                </c:pt>
                <c:pt idx="2">
                  <c:v>126</c:v>
                </c:pt>
                <c:pt idx="3">
                  <c:v>123</c:v>
                </c:pt>
                <c:pt idx="4">
                  <c:v>110</c:v>
                </c:pt>
                <c:pt idx="5">
                  <c:v>111</c:v>
                </c:pt>
                <c:pt idx="6">
                  <c:v>129</c:v>
                </c:pt>
                <c:pt idx="7">
                  <c:v>131</c:v>
                </c:pt>
                <c:pt idx="8">
                  <c:v>124</c:v>
                </c:pt>
                <c:pt idx="9">
                  <c:v>112</c:v>
                </c:pt>
                <c:pt idx="10">
                  <c:v>111</c:v>
                </c:pt>
                <c:pt idx="11">
                  <c:v>116</c:v>
                </c:pt>
                <c:pt idx="12">
                  <c:v>127</c:v>
                </c:pt>
                <c:pt idx="13">
                  <c:v>109</c:v>
                </c:pt>
                <c:pt idx="14">
                  <c:v>129</c:v>
                </c:pt>
                <c:pt idx="15">
                  <c:v>127</c:v>
                </c:pt>
              </c:numCache>
            </c:numRef>
          </c:val>
        </c:ser>
        <c:ser>
          <c:idx val="4"/>
          <c:order val="4"/>
          <c:tx>
            <c:strRef>
              <c:f>Foglio4!$F$63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Foglio4!$F$64:$F$79</c:f>
              <c:numCache>
                <c:formatCode>General</c:formatCode>
                <c:ptCount val="1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37</c:v>
                </c:pt>
                <c:pt idx="4">
                  <c:v>41</c:v>
                </c:pt>
                <c:pt idx="5">
                  <c:v>29</c:v>
                </c:pt>
                <c:pt idx="6">
                  <c:v>27</c:v>
                </c:pt>
                <c:pt idx="7">
                  <c:v>31</c:v>
                </c:pt>
                <c:pt idx="8">
                  <c:v>27</c:v>
                </c:pt>
                <c:pt idx="9">
                  <c:v>16</c:v>
                </c:pt>
                <c:pt idx="10">
                  <c:v>23</c:v>
                </c:pt>
                <c:pt idx="11">
                  <c:v>12</c:v>
                </c:pt>
                <c:pt idx="12">
                  <c:v>20</c:v>
                </c:pt>
                <c:pt idx="13">
                  <c:v>15</c:v>
                </c:pt>
                <c:pt idx="14">
                  <c:v>18</c:v>
                </c:pt>
                <c:pt idx="15">
                  <c:v>15</c:v>
                </c:pt>
              </c:numCache>
            </c:numRef>
          </c:val>
        </c:ser>
        <c:ser>
          <c:idx val="5"/>
          <c:order val="5"/>
          <c:tx>
            <c:strRef>
              <c:f>Foglio4!$G$63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Foglio4!$A$64:$A$79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Foglio4!$G$64:$G$79</c:f>
              <c:numCache>
                <c:formatCode>General</c:formatCode>
                <c:ptCount val="16"/>
                <c:pt idx="0">
                  <c:v>100</c:v>
                </c:pt>
                <c:pt idx="1">
                  <c:v>106</c:v>
                </c:pt>
                <c:pt idx="2">
                  <c:v>104</c:v>
                </c:pt>
                <c:pt idx="3">
                  <c:v>80</c:v>
                </c:pt>
                <c:pt idx="4">
                  <c:v>82</c:v>
                </c:pt>
                <c:pt idx="5">
                  <c:v>84</c:v>
                </c:pt>
                <c:pt idx="6">
                  <c:v>76</c:v>
                </c:pt>
                <c:pt idx="7">
                  <c:v>74</c:v>
                </c:pt>
                <c:pt idx="8">
                  <c:v>79</c:v>
                </c:pt>
                <c:pt idx="9">
                  <c:v>84</c:v>
                </c:pt>
                <c:pt idx="10">
                  <c:v>80</c:v>
                </c:pt>
                <c:pt idx="11">
                  <c:v>73</c:v>
                </c:pt>
                <c:pt idx="12">
                  <c:v>93</c:v>
                </c:pt>
                <c:pt idx="13">
                  <c:v>78</c:v>
                </c:pt>
                <c:pt idx="14">
                  <c:v>57</c:v>
                </c:pt>
                <c:pt idx="15">
                  <c:v>72</c:v>
                </c:pt>
              </c:numCache>
            </c:numRef>
          </c:val>
        </c:ser>
        <c:marker val="1"/>
        <c:axId val="148942848"/>
        <c:axId val="148944384"/>
      </c:lineChart>
      <c:catAx>
        <c:axId val="148942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44384"/>
        <c:crosses val="autoZero"/>
        <c:auto val="1"/>
        <c:lblAlgn val="ctr"/>
        <c:lblOffset val="100"/>
      </c:catAx>
      <c:valAx>
        <c:axId val="148944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Novizii_Continenti_Anni</a:t>
            </a:r>
            <a:r>
              <a:rPr lang="it-IT" b="1" baseline="0"/>
              <a:t> 2000-2015</a:t>
            </a:r>
            <a:endParaRPr lang="it-IT" b="1"/>
          </a:p>
        </c:rich>
      </c:tx>
      <c:layout>
        <c:manualLayout>
          <c:xMode val="edge"/>
          <c:yMode val="edge"/>
          <c:x val="0.67840043777583192"/>
          <c:y val="1.256756716638964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2189019194703614E-2"/>
          <c:y val="4.6269593117591212E-2"/>
          <c:w val="0.95413048606690087"/>
          <c:h val="0.85722534505558612"/>
        </c:manualLayout>
      </c:layout>
      <c:lineChart>
        <c:grouping val="standard"/>
        <c:ser>
          <c:idx val="0"/>
          <c:order val="0"/>
          <c:tx>
            <c:strRef>
              <c:f>Foglio1!$B$3</c:f>
              <c:strCache>
                <c:ptCount val="1"/>
                <c:pt idx="0">
                  <c:v>Africa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Foglio1!$C$3:$R$3</c:f>
              <c:numCache>
                <c:formatCode>General</c:formatCode>
                <c:ptCount val="16"/>
                <c:pt idx="0">
                  <c:v>99</c:v>
                </c:pt>
                <c:pt idx="1">
                  <c:v>109</c:v>
                </c:pt>
                <c:pt idx="2">
                  <c:v>89</c:v>
                </c:pt>
                <c:pt idx="3">
                  <c:v>93</c:v>
                </c:pt>
                <c:pt idx="4">
                  <c:v>78</c:v>
                </c:pt>
                <c:pt idx="5">
                  <c:v>70</c:v>
                </c:pt>
                <c:pt idx="6">
                  <c:v>90</c:v>
                </c:pt>
                <c:pt idx="7">
                  <c:v>71</c:v>
                </c:pt>
                <c:pt idx="8">
                  <c:v>78</c:v>
                </c:pt>
                <c:pt idx="9">
                  <c:v>67</c:v>
                </c:pt>
                <c:pt idx="10">
                  <c:v>58</c:v>
                </c:pt>
                <c:pt idx="11">
                  <c:v>90</c:v>
                </c:pt>
                <c:pt idx="12">
                  <c:v>72</c:v>
                </c:pt>
                <c:pt idx="13">
                  <c:v>77</c:v>
                </c:pt>
                <c:pt idx="14">
                  <c:v>93</c:v>
                </c:pt>
                <c:pt idx="15">
                  <c:v>101</c:v>
                </c:pt>
              </c:numCache>
            </c:numRef>
          </c:val>
        </c:ser>
        <c:ser>
          <c:idx val="1"/>
          <c:order val="1"/>
          <c:tx>
            <c:strRef>
              <c:f>Foglio1!$B$4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Foglio1!$C$4:$R$4</c:f>
              <c:numCache>
                <c:formatCode>General</c:formatCode>
                <c:ptCount val="16"/>
                <c:pt idx="0">
                  <c:v>117</c:v>
                </c:pt>
                <c:pt idx="1">
                  <c:v>134</c:v>
                </c:pt>
                <c:pt idx="2">
                  <c:v>122</c:v>
                </c:pt>
                <c:pt idx="3">
                  <c:v>130</c:v>
                </c:pt>
                <c:pt idx="4">
                  <c:v>119</c:v>
                </c:pt>
                <c:pt idx="5">
                  <c:v>104</c:v>
                </c:pt>
                <c:pt idx="6">
                  <c:v>105</c:v>
                </c:pt>
                <c:pt idx="7">
                  <c:v>84</c:v>
                </c:pt>
                <c:pt idx="8">
                  <c:v>95</c:v>
                </c:pt>
                <c:pt idx="9">
                  <c:v>82</c:v>
                </c:pt>
                <c:pt idx="10">
                  <c:v>85</c:v>
                </c:pt>
                <c:pt idx="11">
                  <c:v>51</c:v>
                </c:pt>
                <c:pt idx="12">
                  <c:v>94</c:v>
                </c:pt>
                <c:pt idx="13">
                  <c:v>79</c:v>
                </c:pt>
                <c:pt idx="14">
                  <c:v>83</c:v>
                </c:pt>
                <c:pt idx="15">
                  <c:v>84</c:v>
                </c:pt>
              </c:numCache>
            </c:numRef>
          </c:val>
        </c:ser>
        <c:ser>
          <c:idx val="2"/>
          <c:order val="2"/>
          <c:tx>
            <c:strRef>
              <c:f>Foglio1!$B$5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Foglio1!$C$5:$R$5</c:f>
              <c:numCache>
                <c:formatCode>General</c:formatCode>
                <c:ptCount val="16"/>
                <c:pt idx="0">
                  <c:v>13</c:v>
                </c:pt>
                <c:pt idx="1">
                  <c:v>14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13</c:v>
                </c:pt>
                <c:pt idx="6">
                  <c:v>11</c:v>
                </c:pt>
                <c:pt idx="7">
                  <c:v>25</c:v>
                </c:pt>
                <c:pt idx="8">
                  <c:v>15</c:v>
                </c:pt>
                <c:pt idx="9">
                  <c:v>10</c:v>
                </c:pt>
                <c:pt idx="10">
                  <c:v>13</c:v>
                </c:pt>
                <c:pt idx="11">
                  <c:v>18</c:v>
                </c:pt>
                <c:pt idx="12">
                  <c:v>21</c:v>
                </c:pt>
                <c:pt idx="13">
                  <c:v>21</c:v>
                </c:pt>
                <c:pt idx="14">
                  <c:v>13</c:v>
                </c:pt>
                <c:pt idx="15">
                  <c:v>18</c:v>
                </c:pt>
              </c:numCache>
            </c:numRef>
          </c:val>
        </c:ser>
        <c:ser>
          <c:idx val="3"/>
          <c:order val="3"/>
          <c:tx>
            <c:strRef>
              <c:f>Foglio1!$B$6</c:f>
              <c:strCache>
                <c:ptCount val="1"/>
                <c:pt idx="0">
                  <c:v>Asia/Oceania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Foglio1!$C$6:$R$6</c:f>
              <c:numCache>
                <c:formatCode>General</c:formatCode>
                <c:ptCount val="16"/>
                <c:pt idx="0">
                  <c:v>138</c:v>
                </c:pt>
                <c:pt idx="1">
                  <c:v>134</c:v>
                </c:pt>
                <c:pt idx="2">
                  <c:v>136</c:v>
                </c:pt>
                <c:pt idx="3">
                  <c:v>121</c:v>
                </c:pt>
                <c:pt idx="4">
                  <c:v>137</c:v>
                </c:pt>
                <c:pt idx="5">
                  <c:v>152</c:v>
                </c:pt>
                <c:pt idx="6">
                  <c:v>135</c:v>
                </c:pt>
                <c:pt idx="7">
                  <c:v>139</c:v>
                </c:pt>
                <c:pt idx="8">
                  <c:v>125</c:v>
                </c:pt>
                <c:pt idx="9">
                  <c:v>124</c:v>
                </c:pt>
                <c:pt idx="10">
                  <c:v>149</c:v>
                </c:pt>
                <c:pt idx="11">
                  <c:v>150</c:v>
                </c:pt>
                <c:pt idx="12">
                  <c:v>125</c:v>
                </c:pt>
                <c:pt idx="13">
                  <c:v>136</c:v>
                </c:pt>
                <c:pt idx="14">
                  <c:v>141</c:v>
                </c:pt>
                <c:pt idx="15">
                  <c:v>112</c:v>
                </c:pt>
              </c:numCache>
            </c:numRef>
          </c:val>
        </c:ser>
        <c:ser>
          <c:idx val="4"/>
          <c:order val="4"/>
          <c:tx>
            <c:strRef>
              <c:f>Foglio1!$B$7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Foglio1!$C$7:$R$7</c:f>
              <c:numCache>
                <c:formatCode>General</c:formatCode>
                <c:ptCount val="16"/>
                <c:pt idx="0">
                  <c:v>51</c:v>
                </c:pt>
                <c:pt idx="1">
                  <c:v>61</c:v>
                </c:pt>
                <c:pt idx="2">
                  <c:v>49</c:v>
                </c:pt>
                <c:pt idx="3">
                  <c:v>63</c:v>
                </c:pt>
                <c:pt idx="4">
                  <c:v>39</c:v>
                </c:pt>
                <c:pt idx="5">
                  <c:v>46</c:v>
                </c:pt>
                <c:pt idx="6">
                  <c:v>39</c:v>
                </c:pt>
                <c:pt idx="7">
                  <c:v>37</c:v>
                </c:pt>
                <c:pt idx="8">
                  <c:v>23</c:v>
                </c:pt>
                <c:pt idx="9">
                  <c:v>26</c:v>
                </c:pt>
                <c:pt idx="10">
                  <c:v>19</c:v>
                </c:pt>
                <c:pt idx="11">
                  <c:v>32</c:v>
                </c:pt>
                <c:pt idx="12">
                  <c:v>22</c:v>
                </c:pt>
                <c:pt idx="13">
                  <c:v>25</c:v>
                </c:pt>
                <c:pt idx="14">
                  <c:v>23</c:v>
                </c:pt>
                <c:pt idx="15">
                  <c:v>21</c:v>
                </c:pt>
              </c:numCache>
            </c:numRef>
          </c:val>
        </c:ser>
        <c:ser>
          <c:idx val="5"/>
          <c:order val="5"/>
          <c:tx>
            <c:strRef>
              <c:f>Foglio1!$B$8</c:f>
              <c:strCache>
                <c:ptCount val="1"/>
                <c:pt idx="0">
                  <c:v>Europa occidentalis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Foglio1!$C$8:$R$8</c:f>
              <c:numCache>
                <c:formatCode>General</c:formatCode>
                <c:ptCount val="16"/>
                <c:pt idx="0">
                  <c:v>72</c:v>
                </c:pt>
                <c:pt idx="1">
                  <c:v>57</c:v>
                </c:pt>
                <c:pt idx="2">
                  <c:v>53</c:v>
                </c:pt>
                <c:pt idx="3">
                  <c:v>56</c:v>
                </c:pt>
                <c:pt idx="4">
                  <c:v>43</c:v>
                </c:pt>
                <c:pt idx="5">
                  <c:v>49</c:v>
                </c:pt>
                <c:pt idx="6">
                  <c:v>42</c:v>
                </c:pt>
                <c:pt idx="7">
                  <c:v>50</c:v>
                </c:pt>
                <c:pt idx="8">
                  <c:v>27</c:v>
                </c:pt>
                <c:pt idx="9">
                  <c:v>37</c:v>
                </c:pt>
                <c:pt idx="10">
                  <c:v>35</c:v>
                </c:pt>
                <c:pt idx="11">
                  <c:v>34</c:v>
                </c:pt>
                <c:pt idx="12">
                  <c:v>33</c:v>
                </c:pt>
                <c:pt idx="13">
                  <c:v>33</c:v>
                </c:pt>
                <c:pt idx="14">
                  <c:v>31</c:v>
                </c:pt>
                <c:pt idx="15">
                  <c:v>30</c:v>
                </c:pt>
              </c:numCache>
            </c:numRef>
          </c:val>
        </c:ser>
        <c:ser>
          <c:idx val="6"/>
          <c:order val="6"/>
          <c:tx>
            <c:strRef>
              <c:f>Foglio1!$B$9</c:f>
              <c:strCache>
                <c:ptCount val="1"/>
                <c:pt idx="0">
                  <c:v>Totale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  <a:headEnd w="lg" len="lg"/>
              <a:tailEnd w="lg" len="med"/>
            </a:ln>
            <a:effectLst/>
          </c:spPr>
          <c:marker>
            <c:symbol val="none"/>
          </c:marker>
          <c:cat>
            <c:strRef>
              <c:f>Foglio1!$C$2:$R$2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Foglio1!$C$9:$R$9</c:f>
              <c:numCache>
                <c:formatCode>General</c:formatCode>
                <c:ptCount val="16"/>
                <c:pt idx="0">
                  <c:v>490</c:v>
                </c:pt>
                <c:pt idx="1">
                  <c:v>509</c:v>
                </c:pt>
                <c:pt idx="2">
                  <c:v>460</c:v>
                </c:pt>
                <c:pt idx="3">
                  <c:v>471</c:v>
                </c:pt>
                <c:pt idx="4">
                  <c:v>424</c:v>
                </c:pt>
                <c:pt idx="5">
                  <c:v>434</c:v>
                </c:pt>
                <c:pt idx="6">
                  <c:v>422</c:v>
                </c:pt>
                <c:pt idx="7">
                  <c:v>406</c:v>
                </c:pt>
                <c:pt idx="8">
                  <c:v>363</c:v>
                </c:pt>
                <c:pt idx="9">
                  <c:v>346</c:v>
                </c:pt>
                <c:pt idx="10">
                  <c:v>359</c:v>
                </c:pt>
                <c:pt idx="11">
                  <c:v>375</c:v>
                </c:pt>
                <c:pt idx="12">
                  <c:v>367</c:v>
                </c:pt>
                <c:pt idx="13">
                  <c:v>371</c:v>
                </c:pt>
                <c:pt idx="14">
                  <c:v>384</c:v>
                </c:pt>
                <c:pt idx="15">
                  <c:v>366</c:v>
                </c:pt>
              </c:numCache>
            </c:numRef>
          </c:val>
        </c:ser>
        <c:marker val="1"/>
        <c:axId val="149554304"/>
        <c:axId val="149555840"/>
      </c:lineChart>
      <c:catAx>
        <c:axId val="1495543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55840"/>
        <c:crosses val="autoZero"/>
        <c:auto val="1"/>
        <c:lblAlgn val="ctr"/>
        <c:lblOffset val="100"/>
        <c:tickMarkSkip val="1"/>
      </c:catAx>
      <c:valAx>
        <c:axId val="149555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Paragone_novizii che hanno professati</a:t>
            </a:r>
          </a:p>
        </c:rich>
      </c:tx>
      <c:layout>
        <c:manualLayout>
          <c:xMode val="edge"/>
          <c:yMode val="edge"/>
          <c:x val="0.66287307624775293"/>
          <c:y val="2.3040539805047677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Foglio2!$C$3</c:f>
              <c:strCache>
                <c:ptCount val="1"/>
                <c:pt idx="0">
                  <c:v>Novizii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Foglio2!$B$4:$B$19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Foglio2!$C$4:$C$19</c:f>
              <c:numCache>
                <c:formatCode>General</c:formatCode>
                <c:ptCount val="16"/>
                <c:pt idx="0">
                  <c:v>400</c:v>
                </c:pt>
                <c:pt idx="1">
                  <c:v>490</c:v>
                </c:pt>
                <c:pt idx="2">
                  <c:v>509</c:v>
                </c:pt>
                <c:pt idx="3">
                  <c:v>460</c:v>
                </c:pt>
                <c:pt idx="4">
                  <c:v>471</c:v>
                </c:pt>
                <c:pt idx="5">
                  <c:v>424</c:v>
                </c:pt>
                <c:pt idx="6">
                  <c:v>434</c:v>
                </c:pt>
                <c:pt idx="7">
                  <c:v>422</c:v>
                </c:pt>
                <c:pt idx="8">
                  <c:v>406</c:v>
                </c:pt>
                <c:pt idx="9">
                  <c:v>363</c:v>
                </c:pt>
                <c:pt idx="10">
                  <c:v>346</c:v>
                </c:pt>
                <c:pt idx="11">
                  <c:v>359</c:v>
                </c:pt>
                <c:pt idx="12">
                  <c:v>375</c:v>
                </c:pt>
                <c:pt idx="13">
                  <c:v>367</c:v>
                </c:pt>
                <c:pt idx="14">
                  <c:v>371</c:v>
                </c:pt>
                <c:pt idx="15">
                  <c:v>384</c:v>
                </c:pt>
              </c:numCache>
            </c:numRef>
          </c:val>
        </c:ser>
        <c:ser>
          <c:idx val="1"/>
          <c:order val="1"/>
          <c:tx>
            <c:strRef>
              <c:f>Foglio2!$D$3</c:f>
              <c:strCache>
                <c:ptCount val="1"/>
                <c:pt idx="0">
                  <c:v>TempProf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Foglio2!$B$4:$B$19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Foglio2!$D$4:$D$19</c:f>
              <c:numCache>
                <c:formatCode>General</c:formatCode>
                <c:ptCount val="16"/>
                <c:pt idx="0">
                  <c:v>352</c:v>
                </c:pt>
                <c:pt idx="1">
                  <c:v>441</c:v>
                </c:pt>
                <c:pt idx="2">
                  <c:v>440</c:v>
                </c:pt>
                <c:pt idx="3">
                  <c:v>399</c:v>
                </c:pt>
                <c:pt idx="4">
                  <c:v>402</c:v>
                </c:pt>
                <c:pt idx="5">
                  <c:v>363</c:v>
                </c:pt>
                <c:pt idx="6">
                  <c:v>361</c:v>
                </c:pt>
                <c:pt idx="7">
                  <c:v>377</c:v>
                </c:pt>
                <c:pt idx="8">
                  <c:v>343</c:v>
                </c:pt>
                <c:pt idx="9">
                  <c:v>323</c:v>
                </c:pt>
                <c:pt idx="10">
                  <c:v>301</c:v>
                </c:pt>
                <c:pt idx="11">
                  <c:v>296</c:v>
                </c:pt>
                <c:pt idx="12">
                  <c:v>333</c:v>
                </c:pt>
                <c:pt idx="13">
                  <c:v>313</c:v>
                </c:pt>
                <c:pt idx="14">
                  <c:v>327</c:v>
                </c:pt>
                <c:pt idx="15">
                  <c:v>321</c:v>
                </c:pt>
              </c:numCache>
            </c:numRef>
          </c:val>
        </c:ser>
        <c:dLbls>
          <c:showVal val="1"/>
        </c:dLbls>
        <c:marker val="1"/>
        <c:axId val="149787008"/>
        <c:axId val="149788544"/>
      </c:lineChart>
      <c:catAx>
        <c:axId val="149787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88544"/>
        <c:crosses val="autoZero"/>
        <c:auto val="1"/>
        <c:lblAlgn val="ctr"/>
        <c:lblOffset val="100"/>
      </c:catAx>
      <c:valAx>
        <c:axId val="149788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8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Abbandono _Prof.Temp.</a:t>
            </a:r>
          </a:p>
        </c:rich>
      </c:tx>
      <c:layout>
        <c:manualLayout>
          <c:xMode val="edge"/>
          <c:yMode val="edge"/>
          <c:x val="0.71198867354240392"/>
          <c:y val="1.956947162426615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Foglio4!$B$14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Foglio4!$B$15:$B$37</c:f>
              <c:numCache>
                <c:formatCode>General</c:formatCode>
                <c:ptCount val="16"/>
                <c:pt idx="0">
                  <c:v>15</c:v>
                </c:pt>
                <c:pt idx="1">
                  <c:v>10</c:v>
                </c:pt>
                <c:pt idx="2">
                  <c:v>12</c:v>
                </c:pt>
                <c:pt idx="3">
                  <c:v>30</c:v>
                </c:pt>
                <c:pt idx="4">
                  <c:v>41</c:v>
                </c:pt>
                <c:pt idx="5">
                  <c:v>18</c:v>
                </c:pt>
                <c:pt idx="6">
                  <c:v>15</c:v>
                </c:pt>
                <c:pt idx="7">
                  <c:v>18</c:v>
                </c:pt>
                <c:pt idx="8">
                  <c:v>30</c:v>
                </c:pt>
                <c:pt idx="9">
                  <c:v>28</c:v>
                </c:pt>
                <c:pt idx="10">
                  <c:v>11</c:v>
                </c:pt>
                <c:pt idx="11">
                  <c:v>23</c:v>
                </c:pt>
                <c:pt idx="12">
                  <c:v>17</c:v>
                </c:pt>
                <c:pt idx="13">
                  <c:v>13</c:v>
                </c:pt>
                <c:pt idx="14">
                  <c:v>10</c:v>
                </c:pt>
                <c:pt idx="15">
                  <c:v>11</c:v>
                </c:pt>
              </c:numCache>
            </c:numRef>
          </c:val>
        </c:ser>
        <c:ser>
          <c:idx val="1"/>
          <c:order val="1"/>
          <c:tx>
            <c:strRef>
              <c:f>Foglio4!$C$14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Foglio4!$C$15:$C$37</c:f>
              <c:numCache>
                <c:formatCode>General</c:formatCode>
                <c:ptCount val="16"/>
                <c:pt idx="0">
                  <c:v>27</c:v>
                </c:pt>
                <c:pt idx="1">
                  <c:v>25</c:v>
                </c:pt>
                <c:pt idx="2">
                  <c:v>35</c:v>
                </c:pt>
                <c:pt idx="3">
                  <c:v>22</c:v>
                </c:pt>
                <c:pt idx="4">
                  <c:v>34</c:v>
                </c:pt>
                <c:pt idx="5">
                  <c:v>33</c:v>
                </c:pt>
                <c:pt idx="6">
                  <c:v>62</c:v>
                </c:pt>
                <c:pt idx="7">
                  <c:v>46</c:v>
                </c:pt>
                <c:pt idx="8">
                  <c:v>43</c:v>
                </c:pt>
                <c:pt idx="9">
                  <c:v>32</c:v>
                </c:pt>
                <c:pt idx="10">
                  <c:v>21</c:v>
                </c:pt>
                <c:pt idx="11">
                  <c:v>39</c:v>
                </c:pt>
                <c:pt idx="12">
                  <c:v>32</c:v>
                </c:pt>
                <c:pt idx="13">
                  <c:v>21</c:v>
                </c:pt>
                <c:pt idx="14">
                  <c:v>30</c:v>
                </c:pt>
                <c:pt idx="15">
                  <c:v>14</c:v>
                </c:pt>
              </c:numCache>
            </c:numRef>
          </c:val>
        </c:ser>
        <c:ser>
          <c:idx val="2"/>
          <c:order val="2"/>
          <c:tx>
            <c:strRef>
              <c:f>Foglio4!$D$14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Foglio4!$D$15:$D$37</c:f>
              <c:numCache>
                <c:formatCode>General</c:formatCode>
                <c:ptCount val="1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7</c:v>
                </c:pt>
                <c:pt idx="15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Foglio4!$E$14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Foglio4!$E$15:$E$37</c:f>
              <c:numCache>
                <c:formatCode>General</c:formatCode>
                <c:ptCount val="16"/>
                <c:pt idx="0">
                  <c:v>31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>
                  <c:v>48</c:v>
                </c:pt>
                <c:pt idx="5">
                  <c:v>37</c:v>
                </c:pt>
                <c:pt idx="6">
                  <c:v>27</c:v>
                </c:pt>
                <c:pt idx="7">
                  <c:v>31</c:v>
                </c:pt>
                <c:pt idx="8">
                  <c:v>52</c:v>
                </c:pt>
                <c:pt idx="9">
                  <c:v>49</c:v>
                </c:pt>
                <c:pt idx="10">
                  <c:v>58</c:v>
                </c:pt>
                <c:pt idx="11">
                  <c:v>31</c:v>
                </c:pt>
                <c:pt idx="12">
                  <c:v>53</c:v>
                </c:pt>
                <c:pt idx="13">
                  <c:v>44</c:v>
                </c:pt>
                <c:pt idx="14">
                  <c:v>42</c:v>
                </c:pt>
                <c:pt idx="15">
                  <c:v>39</c:v>
                </c:pt>
              </c:numCache>
            </c:numRef>
          </c:val>
        </c:ser>
        <c:ser>
          <c:idx val="4"/>
          <c:order val="4"/>
          <c:tx>
            <c:strRef>
              <c:f>Foglio4!$F$14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Foglio4!$F$15:$F$37</c:f>
              <c:numCache>
                <c:formatCode>General</c:formatCode>
                <c:ptCount val="16"/>
                <c:pt idx="0">
                  <c:v>13</c:v>
                </c:pt>
                <c:pt idx="1">
                  <c:v>14</c:v>
                </c:pt>
                <c:pt idx="2">
                  <c:v>17</c:v>
                </c:pt>
                <c:pt idx="3">
                  <c:v>20</c:v>
                </c:pt>
                <c:pt idx="4">
                  <c:v>11</c:v>
                </c:pt>
                <c:pt idx="5">
                  <c:v>14</c:v>
                </c:pt>
                <c:pt idx="6">
                  <c:v>21</c:v>
                </c:pt>
                <c:pt idx="7">
                  <c:v>14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4</c:v>
                </c:pt>
                <c:pt idx="13">
                  <c:v>8</c:v>
                </c:pt>
                <c:pt idx="14">
                  <c:v>6</c:v>
                </c:pt>
                <c:pt idx="15">
                  <c:v>7</c:v>
                </c:pt>
              </c:numCache>
            </c:numRef>
          </c:val>
        </c:ser>
        <c:ser>
          <c:idx val="5"/>
          <c:order val="5"/>
          <c:tx>
            <c:strRef>
              <c:f>Foglio4!$G$14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Foglio4!$A$15:$A$37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Foglio4!$G$15:$G$37</c:f>
              <c:numCache>
                <c:formatCode>General</c:formatCode>
                <c:ptCount val="16"/>
                <c:pt idx="0">
                  <c:v>46</c:v>
                </c:pt>
                <c:pt idx="1">
                  <c:v>39</c:v>
                </c:pt>
                <c:pt idx="2">
                  <c:v>21</c:v>
                </c:pt>
                <c:pt idx="3">
                  <c:v>43</c:v>
                </c:pt>
                <c:pt idx="4">
                  <c:v>34</c:v>
                </c:pt>
                <c:pt idx="5">
                  <c:v>29</c:v>
                </c:pt>
                <c:pt idx="6">
                  <c:v>18</c:v>
                </c:pt>
                <c:pt idx="7">
                  <c:v>13</c:v>
                </c:pt>
                <c:pt idx="8">
                  <c:v>22</c:v>
                </c:pt>
                <c:pt idx="9">
                  <c:v>36</c:v>
                </c:pt>
                <c:pt idx="10">
                  <c:v>23</c:v>
                </c:pt>
                <c:pt idx="11">
                  <c:v>26</c:v>
                </c:pt>
                <c:pt idx="12">
                  <c:v>20</c:v>
                </c:pt>
                <c:pt idx="13">
                  <c:v>22</c:v>
                </c:pt>
                <c:pt idx="14">
                  <c:v>30</c:v>
                </c:pt>
                <c:pt idx="15">
                  <c:v>16</c:v>
                </c:pt>
              </c:numCache>
            </c:numRef>
          </c:val>
        </c:ser>
        <c:gapWidth val="219"/>
        <c:overlap val="-27"/>
        <c:axId val="174219648"/>
        <c:axId val="174221184"/>
      </c:barChart>
      <c:catAx>
        <c:axId val="174219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21184"/>
        <c:crosses val="autoZero"/>
        <c:auto val="1"/>
        <c:lblAlgn val="ctr"/>
        <c:lblOffset val="100"/>
      </c:catAx>
      <c:valAx>
        <c:axId val="174221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Uscite_Prof.Perp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Foglio4!$B$99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Foglio4!$B$100:$B$115</c:f>
              <c:numCache>
                <c:formatCode>General</c:formatCode>
                <c:ptCount val="16"/>
                <c:pt idx="0">
                  <c:v>1</c:v>
                </c:pt>
                <c:pt idx="1">
                  <c:v>4</c:v>
                </c:pt>
                <c:pt idx="2">
                  <c:v>28</c:v>
                </c:pt>
                <c:pt idx="3">
                  <c:v>3</c:v>
                </c:pt>
                <c:pt idx="6">
                  <c:v>3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6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Foglio4!$C$99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Foglio4!$C$100:$C$115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3">
                  <c:v>4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8</c:v>
                </c:pt>
                <c:pt idx="9">
                  <c:v>6</c:v>
                </c:pt>
                <c:pt idx="10">
                  <c:v>8</c:v>
                </c:pt>
                <c:pt idx="11">
                  <c:v>2</c:v>
                </c:pt>
                <c:pt idx="12">
                  <c:v>6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Foglio4!$D$99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Foglio4!$D$100:$D$115</c:f>
              <c:numCache>
                <c:formatCode>General</c:formatCode>
                <c:ptCount val="16"/>
                <c:pt idx="0">
                  <c:v>2</c:v>
                </c:pt>
                <c:pt idx="1">
                  <c:v>12</c:v>
                </c:pt>
                <c:pt idx="2">
                  <c:v>4</c:v>
                </c:pt>
                <c:pt idx="3">
                  <c:v>10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Foglio4!$E$99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Foglio4!$E$100:$E$115</c:f>
              <c:numCache>
                <c:formatCode>General</c:formatCode>
                <c:ptCount val="16"/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5">
                  <c:v>2</c:v>
                </c:pt>
              </c:numCache>
            </c:numRef>
          </c:val>
        </c:ser>
        <c:ser>
          <c:idx val="4"/>
          <c:order val="4"/>
          <c:tx>
            <c:strRef>
              <c:f>Foglio4!$F$99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Foglio4!$F$100:$F$115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9">
                  <c:v>8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5"/>
          <c:order val="5"/>
          <c:tx>
            <c:strRef>
              <c:f>Foglio4!$G$99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Foglio4!$A$100:$A$115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Foglio4!$G$100:$G$115</c:f>
              <c:numCache>
                <c:formatCode>General</c:formatCode>
                <c:ptCount val="16"/>
                <c:pt idx="0">
                  <c:v>14</c:v>
                </c:pt>
                <c:pt idx="1">
                  <c:v>24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6</c:v>
                </c:pt>
                <c:pt idx="9">
                  <c:v>4</c:v>
                </c:pt>
                <c:pt idx="10">
                  <c:v>12</c:v>
                </c:pt>
                <c:pt idx="11">
                  <c:v>6</c:v>
                </c:pt>
                <c:pt idx="12">
                  <c:v>7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</c:ser>
        <c:gapWidth val="219"/>
        <c:overlap val="-27"/>
        <c:axId val="180023680"/>
        <c:axId val="180025216"/>
      </c:barChart>
      <c:catAx>
        <c:axId val="180023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25216"/>
        <c:crosses val="autoZero"/>
        <c:auto val="1"/>
        <c:lblAlgn val="ctr"/>
        <c:lblOffset val="100"/>
      </c:catAx>
      <c:valAx>
        <c:axId val="180025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2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Uscite_Clerici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Foglio4!$B$118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Foglio4!$B$119:$B$134</c:f>
              <c:numCache>
                <c:formatCode>General</c:formatCode>
                <c:ptCount val="16"/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2">
                  <c:v>1</c:v>
                </c:pt>
                <c:pt idx="13">
                  <c:v>1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Foglio4!$C$118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Foglio4!$C$119:$C$134</c:f>
              <c:numCache>
                <c:formatCode>General</c:formatCode>
                <c:ptCount val="16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9</c:v>
                </c:pt>
                <c:pt idx="7">
                  <c:v>6</c:v>
                </c:pt>
                <c:pt idx="8">
                  <c:v>12</c:v>
                </c:pt>
                <c:pt idx="9">
                  <c:v>7</c:v>
                </c:pt>
                <c:pt idx="10">
                  <c:v>15</c:v>
                </c:pt>
                <c:pt idx="11">
                  <c:v>9</c:v>
                </c:pt>
                <c:pt idx="12">
                  <c:v>6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Foglio4!$D$118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Foglio4!$D$119:$D$134</c:f>
              <c:numCache>
                <c:formatCode>General</c:formatCode>
                <c:ptCount val="1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Foglio4!$E$118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Foglio4!$E$119:$E$134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1</c:v>
                </c:pt>
                <c:pt idx="10">
                  <c:v>4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</c:numCache>
            </c:numRef>
          </c:val>
        </c:ser>
        <c:ser>
          <c:idx val="4"/>
          <c:order val="4"/>
          <c:tx>
            <c:strRef>
              <c:f>Foglio4!$F$118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Foglio4!$F$119:$F$134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  <c:pt idx="14">
                  <c:v>6</c:v>
                </c:pt>
                <c:pt idx="15">
                  <c:v>3</c:v>
                </c:pt>
              </c:numCache>
            </c:numRef>
          </c:val>
        </c:ser>
        <c:ser>
          <c:idx val="5"/>
          <c:order val="5"/>
          <c:tx>
            <c:strRef>
              <c:f>Foglio4!$G$118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Foglio4!$A$119:$A$134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Foglio4!$G$119:$G$134</c:f>
              <c:numCache>
                <c:formatCode>General</c:formatCode>
                <c:ptCount val="16"/>
                <c:pt idx="0">
                  <c:v>5</c:v>
                </c:pt>
                <c:pt idx="1">
                  <c:v>13</c:v>
                </c:pt>
                <c:pt idx="2">
                  <c:v>9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18</c:v>
                </c:pt>
                <c:pt idx="7">
                  <c:v>18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4</c:v>
                </c:pt>
                <c:pt idx="12">
                  <c:v>19</c:v>
                </c:pt>
                <c:pt idx="13">
                  <c:v>9</c:v>
                </c:pt>
                <c:pt idx="14">
                  <c:v>6</c:v>
                </c:pt>
                <c:pt idx="15">
                  <c:v>7</c:v>
                </c:pt>
              </c:numCache>
            </c:numRef>
          </c:val>
        </c:ser>
        <c:gapWidth val="219"/>
        <c:overlap val="-27"/>
        <c:axId val="180257152"/>
        <c:axId val="180258688"/>
      </c:barChart>
      <c:catAx>
        <c:axId val="180257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58688"/>
        <c:crosses val="autoZero"/>
        <c:auto val="1"/>
        <c:lblAlgn val="ctr"/>
        <c:lblOffset val="100"/>
      </c:catAx>
      <c:valAx>
        <c:axId val="180258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Professi e Usciti</a:t>
            </a:r>
          </a:p>
        </c:rich>
      </c:tx>
      <c:layout>
        <c:manualLayout>
          <c:xMode val="edge"/>
          <c:yMode val="edge"/>
          <c:x val="0.77558667239739365"/>
          <c:y val="1.256756716638964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Foglio2!$C$24</c:f>
              <c:strCache>
                <c:ptCount val="1"/>
                <c:pt idx="0">
                  <c:v>TempProf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Foglio2!$B$25:$B$40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Foglio2!$C$25:$C$40</c:f>
              <c:numCache>
                <c:formatCode>General</c:formatCode>
                <c:ptCount val="16"/>
                <c:pt idx="0">
                  <c:v>352</c:v>
                </c:pt>
                <c:pt idx="1">
                  <c:v>441</c:v>
                </c:pt>
                <c:pt idx="2">
                  <c:v>440</c:v>
                </c:pt>
                <c:pt idx="3">
                  <c:v>399</c:v>
                </c:pt>
                <c:pt idx="4">
                  <c:v>402</c:v>
                </c:pt>
                <c:pt idx="5">
                  <c:v>363</c:v>
                </c:pt>
                <c:pt idx="6">
                  <c:v>361</c:v>
                </c:pt>
                <c:pt idx="7">
                  <c:v>377</c:v>
                </c:pt>
                <c:pt idx="8">
                  <c:v>343</c:v>
                </c:pt>
                <c:pt idx="9">
                  <c:v>323</c:v>
                </c:pt>
                <c:pt idx="10">
                  <c:v>301</c:v>
                </c:pt>
                <c:pt idx="11">
                  <c:v>296</c:v>
                </c:pt>
                <c:pt idx="12">
                  <c:v>333</c:v>
                </c:pt>
                <c:pt idx="13">
                  <c:v>313</c:v>
                </c:pt>
                <c:pt idx="14">
                  <c:v>327</c:v>
                </c:pt>
                <c:pt idx="15">
                  <c:v>321</c:v>
                </c:pt>
              </c:numCache>
            </c:numRef>
          </c:val>
        </c:ser>
        <c:ser>
          <c:idx val="1"/>
          <c:order val="1"/>
          <c:tx>
            <c:strRef>
              <c:f>Foglio2!$D$24</c:f>
              <c:strCache>
                <c:ptCount val="1"/>
                <c:pt idx="0">
                  <c:v>PerpProf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Foglio2!$B$25:$B$40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Foglio2!$D$25:$D$40</c:f>
              <c:numCache>
                <c:formatCode>General</c:formatCode>
                <c:ptCount val="16"/>
                <c:pt idx="0">
                  <c:v>213</c:v>
                </c:pt>
                <c:pt idx="1">
                  <c:v>202</c:v>
                </c:pt>
                <c:pt idx="2">
                  <c:v>218</c:v>
                </c:pt>
                <c:pt idx="3">
                  <c:v>215</c:v>
                </c:pt>
                <c:pt idx="4">
                  <c:v>182</c:v>
                </c:pt>
                <c:pt idx="5">
                  <c:v>201</c:v>
                </c:pt>
                <c:pt idx="6">
                  <c:v>245</c:v>
                </c:pt>
                <c:pt idx="7">
                  <c:v>262</c:v>
                </c:pt>
                <c:pt idx="8">
                  <c:v>230</c:v>
                </c:pt>
                <c:pt idx="9">
                  <c:v>255</c:v>
                </c:pt>
                <c:pt idx="10">
                  <c:v>209</c:v>
                </c:pt>
                <c:pt idx="11">
                  <c:v>180</c:v>
                </c:pt>
                <c:pt idx="12">
                  <c:v>205</c:v>
                </c:pt>
                <c:pt idx="13">
                  <c:v>202</c:v>
                </c:pt>
                <c:pt idx="14">
                  <c:v>185</c:v>
                </c:pt>
                <c:pt idx="15">
                  <c:v>164</c:v>
                </c:pt>
              </c:numCache>
            </c:numRef>
          </c:val>
        </c:ser>
        <c:ser>
          <c:idx val="2"/>
          <c:order val="2"/>
          <c:tx>
            <c:strRef>
              <c:f>Foglio2!$E$24</c:f>
              <c:strCache>
                <c:ptCount val="1"/>
                <c:pt idx="0">
                  <c:v>Morti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Foglio2!$B$25:$B$40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Foglio2!$E$25:$E$40</c:f>
              <c:numCache>
                <c:formatCode>General</c:formatCode>
                <c:ptCount val="16"/>
                <c:pt idx="0">
                  <c:v>228</c:v>
                </c:pt>
                <c:pt idx="1">
                  <c:v>197</c:v>
                </c:pt>
                <c:pt idx="2">
                  <c:v>200</c:v>
                </c:pt>
                <c:pt idx="3">
                  <c:v>195</c:v>
                </c:pt>
                <c:pt idx="4">
                  <c:v>201</c:v>
                </c:pt>
                <c:pt idx="5">
                  <c:v>189</c:v>
                </c:pt>
                <c:pt idx="6">
                  <c:v>184</c:v>
                </c:pt>
                <c:pt idx="7">
                  <c:v>211</c:v>
                </c:pt>
                <c:pt idx="8">
                  <c:v>203</c:v>
                </c:pt>
                <c:pt idx="9">
                  <c:v>192</c:v>
                </c:pt>
                <c:pt idx="10">
                  <c:v>209</c:v>
                </c:pt>
                <c:pt idx="11">
                  <c:v>162</c:v>
                </c:pt>
                <c:pt idx="12">
                  <c:v>211</c:v>
                </c:pt>
                <c:pt idx="13">
                  <c:v>186</c:v>
                </c:pt>
                <c:pt idx="14">
                  <c:v>194</c:v>
                </c:pt>
                <c:pt idx="15">
                  <c:v>178</c:v>
                </c:pt>
              </c:numCache>
            </c:numRef>
          </c:val>
        </c:ser>
        <c:ser>
          <c:idx val="3"/>
          <c:order val="3"/>
          <c:tx>
            <c:strRef>
              <c:f>Foglio2!$F$24</c:f>
              <c:strCache>
                <c:ptCount val="1"/>
                <c:pt idx="0">
                  <c:v>Uscite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Foglio2!$B$25:$B$40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Foglio2!$F$25:$F$40</c:f>
              <c:numCache>
                <c:formatCode>General</c:formatCode>
                <c:ptCount val="16"/>
                <c:pt idx="0">
                  <c:v>185</c:v>
                </c:pt>
                <c:pt idx="1">
                  <c:v>213</c:v>
                </c:pt>
                <c:pt idx="2">
                  <c:v>223</c:v>
                </c:pt>
                <c:pt idx="3">
                  <c:v>218</c:v>
                </c:pt>
                <c:pt idx="4">
                  <c:v>232</c:v>
                </c:pt>
                <c:pt idx="5">
                  <c:v>195</c:v>
                </c:pt>
                <c:pt idx="6">
                  <c:v>209</c:v>
                </c:pt>
                <c:pt idx="7">
                  <c:v>196</c:v>
                </c:pt>
                <c:pt idx="8">
                  <c:v>248</c:v>
                </c:pt>
                <c:pt idx="9">
                  <c:v>223</c:v>
                </c:pt>
                <c:pt idx="10">
                  <c:v>218</c:v>
                </c:pt>
                <c:pt idx="11">
                  <c:v>197</c:v>
                </c:pt>
                <c:pt idx="12">
                  <c:v>198</c:v>
                </c:pt>
                <c:pt idx="13">
                  <c:v>158</c:v>
                </c:pt>
                <c:pt idx="14">
                  <c:v>174</c:v>
                </c:pt>
                <c:pt idx="15">
                  <c:v>130</c:v>
                </c:pt>
              </c:numCache>
            </c:numRef>
          </c:val>
        </c:ser>
        <c:marker val="1"/>
        <c:axId val="180553600"/>
        <c:axId val="180555136"/>
      </c:lineChart>
      <c:catAx>
        <c:axId val="180553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55136"/>
        <c:crosses val="autoZero"/>
        <c:auto val="1"/>
        <c:lblAlgn val="ctr"/>
        <c:lblOffset val="100"/>
      </c:catAx>
      <c:valAx>
        <c:axId val="18055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768187786872965E-2"/>
          <c:y val="8.9083105264425214E-2"/>
          <c:w val="0.38670191279169358"/>
          <c:h val="4.041660330655663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Professi</a:t>
            </a:r>
            <a:r>
              <a:rPr lang="en-US" baseline="0" dirty="0" smtClean="0"/>
              <a:t> </a:t>
            </a:r>
            <a:r>
              <a:rPr lang="en-US" dirty="0" smtClean="0"/>
              <a:t>Perpetui_2015</a:t>
            </a:r>
            <a:endParaRPr lang="en-US" dirty="0"/>
          </a:p>
        </c:rich>
      </c:tx>
      <c:layout>
        <c:manualLayout>
          <c:xMode val="edge"/>
          <c:yMode val="edge"/>
          <c:x val="0.71848428735933068"/>
          <c:y val="1.2567567166389643E-2"/>
        </c:manualLayout>
      </c:layout>
      <c:spPr>
        <a:noFill/>
        <a:ln>
          <a:noFill/>
        </a:ln>
        <a:effectLst/>
      </c:spPr>
    </c:title>
    <c:view3D>
      <c:rotX val="30"/>
      <c:rotY val="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Foglio1!$D$27</c:f>
              <c:strCache>
                <c:ptCount val="1"/>
                <c:pt idx="0">
                  <c:v>Perpetui</c:v>
                </c:pt>
              </c:strCache>
            </c:strRef>
          </c:tx>
          <c:explosion val="4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Foglio1!$B$28:$B$33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Foglio1!$D$28:$D$33</c:f>
              <c:numCache>
                <c:formatCode>General</c:formatCode>
                <c:ptCount val="6"/>
                <c:pt idx="0">
                  <c:v>1065</c:v>
                </c:pt>
                <c:pt idx="1">
                  <c:v>1421</c:v>
                </c:pt>
                <c:pt idx="2">
                  <c:v>602</c:v>
                </c:pt>
                <c:pt idx="3">
                  <c:v>1815</c:v>
                </c:pt>
                <c:pt idx="4">
                  <c:v>655</c:v>
                </c:pt>
                <c:pt idx="5">
                  <c:v>3124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Formandi</a:t>
            </a:r>
            <a:r>
              <a:rPr lang="en-US" sz="1600" b="1" dirty="0"/>
              <a:t> </a:t>
            </a:r>
            <a:r>
              <a:rPr lang="en-US" sz="1600" b="1" dirty="0" err="1"/>
              <a:t>nel</a:t>
            </a:r>
            <a:r>
              <a:rPr lang="en-US" sz="1600" b="1" dirty="0"/>
              <a:t> </a:t>
            </a:r>
            <a:r>
              <a:rPr lang="en-US" sz="1600" b="1" dirty="0" err="1" smtClean="0"/>
              <a:t>mondo</a:t>
            </a:r>
            <a:r>
              <a:rPr lang="en-US" sz="1600" b="1" dirty="0" smtClean="0"/>
              <a:t> (2000-2015)</a:t>
            </a:r>
            <a:endParaRPr lang="en-US" sz="1600" b="1" dirty="0"/>
          </a:p>
        </c:rich>
      </c:tx>
      <c:layout>
        <c:manualLayout>
          <c:xMode val="edge"/>
          <c:yMode val="edge"/>
          <c:x val="0.61628075822256978"/>
          <c:y val="2.304053980504767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531473216930661E-2"/>
          <c:y val="7.3499321978102092E-2"/>
          <c:w val="0.90946485567078061"/>
          <c:h val="0.82580642713961183"/>
        </c:manualLayout>
      </c:layout>
      <c:barChart>
        <c:barDir val="col"/>
        <c:grouping val="clustered"/>
        <c:ser>
          <c:idx val="0"/>
          <c:order val="0"/>
          <c:tx>
            <c:strRef>
              <c:f>Foglio4!$B$3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Foglio4!$C$3:$X$3</c:f>
              <c:numCache>
                <c:formatCode>General</c:formatCode>
                <c:ptCount val="16"/>
                <c:pt idx="0">
                  <c:v>623</c:v>
                </c:pt>
                <c:pt idx="1">
                  <c:v>695</c:v>
                </c:pt>
                <c:pt idx="2">
                  <c:v>642</c:v>
                </c:pt>
                <c:pt idx="3">
                  <c:v>608</c:v>
                </c:pt>
                <c:pt idx="4">
                  <c:v>586</c:v>
                </c:pt>
                <c:pt idx="5">
                  <c:v>593</c:v>
                </c:pt>
                <c:pt idx="6">
                  <c:v>639</c:v>
                </c:pt>
                <c:pt idx="7">
                  <c:v>585</c:v>
                </c:pt>
                <c:pt idx="8">
                  <c:v>564</c:v>
                </c:pt>
                <c:pt idx="9">
                  <c:v>562</c:v>
                </c:pt>
                <c:pt idx="10">
                  <c:v>569</c:v>
                </c:pt>
                <c:pt idx="11">
                  <c:v>568</c:v>
                </c:pt>
                <c:pt idx="12">
                  <c:v>547</c:v>
                </c:pt>
                <c:pt idx="13">
                  <c:v>589</c:v>
                </c:pt>
                <c:pt idx="14">
                  <c:v>609</c:v>
                </c:pt>
                <c:pt idx="15">
                  <c:v>603</c:v>
                </c:pt>
              </c:numCache>
            </c:numRef>
          </c:val>
        </c:ser>
        <c:ser>
          <c:idx val="1"/>
          <c:order val="1"/>
          <c:tx>
            <c:strRef>
              <c:f>Foglio4!$B$4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Foglio4!$C$4:$X$4</c:f>
              <c:numCache>
                <c:formatCode>General</c:formatCode>
                <c:ptCount val="16"/>
                <c:pt idx="0">
                  <c:v>641</c:v>
                </c:pt>
                <c:pt idx="1">
                  <c:v>700</c:v>
                </c:pt>
                <c:pt idx="2">
                  <c:v>715</c:v>
                </c:pt>
                <c:pt idx="3">
                  <c:v>797</c:v>
                </c:pt>
                <c:pt idx="4">
                  <c:v>772</c:v>
                </c:pt>
                <c:pt idx="5">
                  <c:v>748</c:v>
                </c:pt>
                <c:pt idx="6">
                  <c:v>693</c:v>
                </c:pt>
                <c:pt idx="7">
                  <c:v>644</c:v>
                </c:pt>
                <c:pt idx="8">
                  <c:v>602</c:v>
                </c:pt>
                <c:pt idx="9">
                  <c:v>562</c:v>
                </c:pt>
                <c:pt idx="10">
                  <c:v>533</c:v>
                </c:pt>
                <c:pt idx="11">
                  <c:v>500</c:v>
                </c:pt>
                <c:pt idx="12">
                  <c:v>494</c:v>
                </c:pt>
                <c:pt idx="13">
                  <c:v>472</c:v>
                </c:pt>
                <c:pt idx="14">
                  <c:v>437</c:v>
                </c:pt>
                <c:pt idx="15">
                  <c:v>483</c:v>
                </c:pt>
              </c:numCache>
            </c:numRef>
          </c:val>
        </c:ser>
        <c:ser>
          <c:idx val="2"/>
          <c:order val="2"/>
          <c:tx>
            <c:strRef>
              <c:f>Foglio4!$B$5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rgbClr val="150F93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Foglio4!$C$5:$X$5</c:f>
              <c:numCache>
                <c:formatCode>General</c:formatCode>
                <c:ptCount val="16"/>
                <c:pt idx="0">
                  <c:v>62</c:v>
                </c:pt>
                <c:pt idx="1">
                  <c:v>60</c:v>
                </c:pt>
                <c:pt idx="2">
                  <c:v>54</c:v>
                </c:pt>
                <c:pt idx="3">
                  <c:v>65</c:v>
                </c:pt>
                <c:pt idx="4">
                  <c:v>59</c:v>
                </c:pt>
                <c:pt idx="5">
                  <c:v>59</c:v>
                </c:pt>
                <c:pt idx="6">
                  <c:v>72</c:v>
                </c:pt>
                <c:pt idx="7">
                  <c:v>80</c:v>
                </c:pt>
                <c:pt idx="8">
                  <c:v>81</c:v>
                </c:pt>
                <c:pt idx="9">
                  <c:v>71</c:v>
                </c:pt>
                <c:pt idx="10">
                  <c:v>77</c:v>
                </c:pt>
                <c:pt idx="11">
                  <c:v>79</c:v>
                </c:pt>
                <c:pt idx="12">
                  <c:v>87</c:v>
                </c:pt>
                <c:pt idx="13">
                  <c:v>92</c:v>
                </c:pt>
                <c:pt idx="14">
                  <c:v>85</c:v>
                </c:pt>
                <c:pt idx="15">
                  <c:v>91</c:v>
                </c:pt>
              </c:numCache>
            </c:numRef>
          </c:val>
        </c:ser>
        <c:ser>
          <c:idx val="3"/>
          <c:order val="3"/>
          <c:tx>
            <c:strRef>
              <c:f>Foglio4!$B$6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Foglio4!$C$6:$X$6</c:f>
              <c:numCache>
                <c:formatCode>General</c:formatCode>
                <c:ptCount val="16"/>
                <c:pt idx="0">
                  <c:v>932</c:v>
                </c:pt>
                <c:pt idx="1">
                  <c:v>882</c:v>
                </c:pt>
                <c:pt idx="2">
                  <c:v>875</c:v>
                </c:pt>
                <c:pt idx="3">
                  <c:v>903</c:v>
                </c:pt>
                <c:pt idx="4">
                  <c:v>1069</c:v>
                </c:pt>
                <c:pt idx="5">
                  <c:v>1003</c:v>
                </c:pt>
                <c:pt idx="6">
                  <c:v>1011</c:v>
                </c:pt>
                <c:pt idx="7">
                  <c:v>1022</c:v>
                </c:pt>
                <c:pt idx="8">
                  <c:v>977</c:v>
                </c:pt>
                <c:pt idx="9">
                  <c:v>990</c:v>
                </c:pt>
                <c:pt idx="10">
                  <c:v>956</c:v>
                </c:pt>
                <c:pt idx="11">
                  <c:v>985</c:v>
                </c:pt>
                <c:pt idx="12">
                  <c:v>976</c:v>
                </c:pt>
                <c:pt idx="13">
                  <c:v>966</c:v>
                </c:pt>
                <c:pt idx="14">
                  <c:v>1033</c:v>
                </c:pt>
                <c:pt idx="15">
                  <c:v>1012</c:v>
                </c:pt>
              </c:numCache>
            </c:numRef>
          </c:val>
        </c:ser>
        <c:ser>
          <c:idx val="4"/>
          <c:order val="4"/>
          <c:tx>
            <c:strRef>
              <c:f>Foglio4!$B$7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Foglio4!$C$7:$X$7</c:f>
              <c:numCache>
                <c:formatCode>General</c:formatCode>
                <c:ptCount val="16"/>
                <c:pt idx="0">
                  <c:v>315</c:v>
                </c:pt>
                <c:pt idx="1">
                  <c:v>327</c:v>
                </c:pt>
                <c:pt idx="2">
                  <c:v>313</c:v>
                </c:pt>
                <c:pt idx="3">
                  <c:v>309</c:v>
                </c:pt>
                <c:pt idx="4">
                  <c:v>275</c:v>
                </c:pt>
                <c:pt idx="5">
                  <c:v>291</c:v>
                </c:pt>
                <c:pt idx="6">
                  <c:v>244</c:v>
                </c:pt>
                <c:pt idx="7">
                  <c:v>236</c:v>
                </c:pt>
                <c:pt idx="8">
                  <c:v>200</c:v>
                </c:pt>
                <c:pt idx="9">
                  <c:v>166</c:v>
                </c:pt>
                <c:pt idx="10">
                  <c:v>180</c:v>
                </c:pt>
                <c:pt idx="11">
                  <c:v>174</c:v>
                </c:pt>
                <c:pt idx="12">
                  <c:v>186</c:v>
                </c:pt>
                <c:pt idx="13">
                  <c:v>170</c:v>
                </c:pt>
                <c:pt idx="14">
                  <c:v>158</c:v>
                </c:pt>
                <c:pt idx="15">
                  <c:v>149</c:v>
                </c:pt>
              </c:numCache>
            </c:numRef>
          </c:val>
        </c:ser>
        <c:ser>
          <c:idx val="5"/>
          <c:order val="5"/>
          <c:tx>
            <c:strRef>
              <c:f>Foglio4!$B$8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rgbClr val="009E47"/>
            </a:solidFill>
            <a:ln>
              <a:noFill/>
            </a:ln>
            <a:effectLst/>
          </c:spPr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Foglio4!$C$8:$X$8</c:f>
              <c:numCache>
                <c:formatCode>General</c:formatCode>
                <c:ptCount val="16"/>
                <c:pt idx="0">
                  <c:v>381</c:v>
                </c:pt>
                <c:pt idx="1">
                  <c:v>392</c:v>
                </c:pt>
                <c:pt idx="2">
                  <c:v>382</c:v>
                </c:pt>
                <c:pt idx="3">
                  <c:v>359</c:v>
                </c:pt>
                <c:pt idx="4">
                  <c:v>340</c:v>
                </c:pt>
                <c:pt idx="5">
                  <c:v>301</c:v>
                </c:pt>
                <c:pt idx="6">
                  <c:v>289</c:v>
                </c:pt>
                <c:pt idx="7">
                  <c:v>268</c:v>
                </c:pt>
                <c:pt idx="8">
                  <c:v>223</c:v>
                </c:pt>
                <c:pt idx="9">
                  <c:v>220</c:v>
                </c:pt>
                <c:pt idx="10">
                  <c:v>200</c:v>
                </c:pt>
                <c:pt idx="11">
                  <c:v>195</c:v>
                </c:pt>
                <c:pt idx="12">
                  <c:v>192</c:v>
                </c:pt>
                <c:pt idx="13">
                  <c:v>195</c:v>
                </c:pt>
                <c:pt idx="14">
                  <c:v>184</c:v>
                </c:pt>
                <c:pt idx="15">
                  <c:v>183</c:v>
                </c:pt>
              </c:numCache>
            </c:numRef>
          </c:val>
        </c:ser>
        <c:gapWidth val="269"/>
        <c:axId val="180720000"/>
        <c:axId val="180721536"/>
      </c:barChart>
      <c:lineChart>
        <c:grouping val="standard"/>
        <c:ser>
          <c:idx val="6"/>
          <c:order val="6"/>
          <c:tx>
            <c:strRef>
              <c:f>Foglio4!$B$9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Foglio4!$C$2:$X$2</c:f>
              <c:strCache>
                <c:ptCount val="16"/>
                <c:pt idx="0">
                  <c:v>A 2000</c:v>
                </c:pt>
                <c:pt idx="1">
                  <c:v>A 2001</c:v>
                </c:pt>
                <c:pt idx="2">
                  <c:v>A 2002</c:v>
                </c:pt>
                <c:pt idx="3">
                  <c:v>A 2003</c:v>
                </c:pt>
                <c:pt idx="4">
                  <c:v>A 2004</c:v>
                </c:pt>
                <c:pt idx="5">
                  <c:v>A 2005</c:v>
                </c:pt>
                <c:pt idx="6">
                  <c:v>A 2006</c:v>
                </c:pt>
                <c:pt idx="7">
                  <c:v>A 2007</c:v>
                </c:pt>
                <c:pt idx="8">
                  <c:v>A 2008</c:v>
                </c:pt>
                <c:pt idx="9">
                  <c:v>A 2009</c:v>
                </c:pt>
                <c:pt idx="10">
                  <c:v>A 2010</c:v>
                </c:pt>
                <c:pt idx="11">
                  <c:v>A 2011</c:v>
                </c:pt>
                <c:pt idx="12">
                  <c:v>A 2012</c:v>
                </c:pt>
                <c:pt idx="13">
                  <c:v>A 2013</c:v>
                </c:pt>
                <c:pt idx="14">
                  <c:v>A 2014</c:v>
                </c:pt>
                <c:pt idx="15">
                  <c:v>A 2015</c:v>
                </c:pt>
              </c:strCache>
            </c:strRef>
          </c:cat>
          <c:val>
            <c:numRef>
              <c:f>Foglio4!$C$9:$X$9</c:f>
              <c:numCache>
                <c:formatCode>General</c:formatCode>
                <c:ptCount val="16"/>
                <c:pt idx="0">
                  <c:v>2954</c:v>
                </c:pt>
                <c:pt idx="1">
                  <c:v>3056</c:v>
                </c:pt>
                <c:pt idx="2">
                  <c:v>2981</c:v>
                </c:pt>
                <c:pt idx="3">
                  <c:v>3041</c:v>
                </c:pt>
                <c:pt idx="4">
                  <c:v>3101</c:v>
                </c:pt>
                <c:pt idx="5">
                  <c:v>2995</c:v>
                </c:pt>
                <c:pt idx="6">
                  <c:v>2948</c:v>
                </c:pt>
                <c:pt idx="7">
                  <c:v>2835</c:v>
                </c:pt>
                <c:pt idx="8">
                  <c:v>2647</c:v>
                </c:pt>
                <c:pt idx="9">
                  <c:v>2571</c:v>
                </c:pt>
                <c:pt idx="10">
                  <c:v>2515</c:v>
                </c:pt>
                <c:pt idx="11">
                  <c:v>2501</c:v>
                </c:pt>
                <c:pt idx="12">
                  <c:v>2482</c:v>
                </c:pt>
                <c:pt idx="13">
                  <c:v>2484</c:v>
                </c:pt>
                <c:pt idx="14">
                  <c:v>2506</c:v>
                </c:pt>
                <c:pt idx="15">
                  <c:v>2521</c:v>
                </c:pt>
              </c:numCache>
            </c:numRef>
          </c:val>
        </c:ser>
        <c:marker val="1"/>
        <c:axId val="180724864"/>
        <c:axId val="180723072"/>
      </c:lineChart>
      <c:catAx>
        <c:axId val="18072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21536"/>
        <c:crosses val="autoZero"/>
        <c:auto val="1"/>
        <c:lblAlgn val="ctr"/>
        <c:lblOffset val="100"/>
      </c:catAx>
      <c:valAx>
        <c:axId val="180721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20000"/>
        <c:crosses val="autoZero"/>
        <c:crossBetween val="between"/>
      </c:valAx>
      <c:valAx>
        <c:axId val="180723072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24864"/>
        <c:crosses val="max"/>
        <c:crossBetween val="between"/>
      </c:valAx>
      <c:catAx>
        <c:axId val="180724864"/>
        <c:scaling>
          <c:orientation val="minMax"/>
        </c:scaling>
        <c:delete val="1"/>
        <c:axPos val="b"/>
        <c:numFmt formatCode="General" sourceLinked="1"/>
        <c:tickLblPos val="none"/>
        <c:crossAx val="18072307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/>
              <a:t>Novizii</a:t>
            </a:r>
          </a:p>
        </c:rich>
      </c:tx>
      <c:layout>
        <c:manualLayout>
          <c:xMode val="edge"/>
          <c:yMode val="edge"/>
          <c:x val="0.88035494880545972"/>
          <c:y val="1.253263707571802E-2"/>
        </c:manualLayout>
      </c:layout>
    </c:title>
    <c:view3D>
      <c:rotX val="30"/>
      <c:depthPercent val="100"/>
      <c:perspective val="30"/>
    </c:view3D>
    <c:plotArea>
      <c:layout/>
      <c:pie3DChart>
        <c:varyColors val="1"/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Professi  Temporanei_2015</a:t>
            </a:r>
            <a:endParaRPr lang="it-IT" dirty="0"/>
          </a:p>
        </c:rich>
      </c:tx>
      <c:layout>
        <c:manualLayout>
          <c:xMode val="edge"/>
          <c:yMode val="edge"/>
          <c:x val="0.70302382021890963"/>
          <c:y val="2.0945945277316088E-3"/>
        </c:manualLayout>
      </c:layout>
      <c:spPr>
        <a:noFill/>
        <a:ln>
          <a:noFill/>
        </a:ln>
        <a:effectLst/>
      </c:spPr>
    </c:title>
    <c:view3D>
      <c:rotX val="30"/>
      <c:rotY val="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Foglio1!$E$27</c:f>
              <c:strCache>
                <c:ptCount val="1"/>
                <c:pt idx="0">
                  <c:v>Temporanei</c:v>
                </c:pt>
              </c:strCache>
            </c:strRef>
          </c:tx>
          <c:explosion val="1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4"/>
              <c:layout>
                <c:manualLayout>
                  <c:x val="-0.11260135146052749"/>
                  <c:y val="-4.0080148752495777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067071049164707E-2"/>
                  <c:y val="-2.966193244322414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Foglio1!$B$28:$B$33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Foglio1!$E$28:$E$33</c:f>
              <c:numCache>
                <c:formatCode>General</c:formatCode>
                <c:ptCount val="6"/>
                <c:pt idx="0">
                  <c:v>360</c:v>
                </c:pt>
                <c:pt idx="1">
                  <c:v>252</c:v>
                </c:pt>
                <c:pt idx="2">
                  <c:v>49</c:v>
                </c:pt>
                <c:pt idx="3">
                  <c:v>664</c:v>
                </c:pt>
                <c:pt idx="4">
                  <c:v>87</c:v>
                </c:pt>
                <c:pt idx="5">
                  <c:v>112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it-IT" sz="2000"/>
              <a:t>Età</a:t>
            </a:r>
            <a:r>
              <a:rPr lang="it-IT" sz="2000" baseline="0"/>
              <a:t> dei frati nel mondo</a:t>
            </a:r>
            <a:endParaRPr lang="it-IT" sz="2000"/>
          </a:p>
        </c:rich>
      </c:tx>
      <c:layout>
        <c:manualLayout>
          <c:xMode val="edge"/>
          <c:yMode val="edge"/>
          <c:x val="0.69726260966069453"/>
          <c:y val="1.2599312593962636E-2"/>
        </c:manualLayout>
      </c:layout>
    </c:title>
    <c:view3D>
      <c:rotX val="40"/>
      <c:depthPercent val="100"/>
      <c:perspective val="0"/>
    </c:view3D>
    <c:plotArea>
      <c:layout>
        <c:manualLayout>
          <c:layoutTarget val="inner"/>
          <c:xMode val="edge"/>
          <c:yMode val="edge"/>
          <c:x val="6.6988400373097071E-2"/>
          <c:y val="0"/>
          <c:w val="0.8037977029967518"/>
          <c:h val="0.95644576112879065"/>
        </c:manualLayout>
      </c:layout>
      <c:pie3DChart>
        <c:varyColors val="1"/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1882669103222177"/>
          <c:y val="0.93454904298842623"/>
          <c:w val="0.81149337561473744"/>
          <c:h val="5.2918319935856689E-2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Novizii_2015</a:t>
            </a:r>
            <a:endParaRPr lang="en-US" dirty="0"/>
          </a:p>
        </c:rich>
      </c:tx>
      <c:layout>
        <c:manualLayout>
          <c:xMode val="edge"/>
          <c:yMode val="edge"/>
          <c:x val="0.84806593352141346"/>
          <c:y val="1.256756716638964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Foglio1!$F$27</c:f>
              <c:strCache>
                <c:ptCount val="1"/>
                <c:pt idx="0">
                  <c:v>Novicii</c:v>
                </c:pt>
              </c:strCache>
            </c:strRef>
          </c:tx>
          <c:explosion val="3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1.2893004527489715E-2"/>
                  <c:y val="2.1889997173122049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Foglio1!$B$28:$B$33</c:f>
              <c:strCache>
                <c:ptCount val="6"/>
                <c:pt idx="0">
                  <c:v>Africa</c:v>
                </c:pt>
                <c:pt idx="1">
                  <c:v>America meridionalis</c:v>
                </c:pt>
                <c:pt idx="2">
                  <c:v>America septemtrionalis</c:v>
                </c:pt>
                <c:pt idx="3">
                  <c:v>Asia/Oceania</c:v>
                </c:pt>
                <c:pt idx="4">
                  <c:v>Europa centro-orientalis</c:v>
                </c:pt>
                <c:pt idx="5">
                  <c:v>Europa occidentalis</c:v>
                </c:pt>
              </c:strCache>
            </c:strRef>
          </c:cat>
          <c:val>
            <c:numRef>
              <c:f>Foglio1!$F$28:$F$33</c:f>
              <c:numCache>
                <c:formatCode>General</c:formatCode>
                <c:ptCount val="6"/>
                <c:pt idx="0">
                  <c:v>101</c:v>
                </c:pt>
                <c:pt idx="1">
                  <c:v>84</c:v>
                </c:pt>
                <c:pt idx="2">
                  <c:v>18</c:v>
                </c:pt>
                <c:pt idx="3">
                  <c:v>112</c:v>
                </c:pt>
                <c:pt idx="4">
                  <c:v>21</c:v>
                </c:pt>
                <c:pt idx="5">
                  <c:v>30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 smtClean="0"/>
              <a:t>Calo, uscite</a:t>
            </a:r>
            <a:r>
              <a:rPr lang="it-IT" sz="1800" b="1" baseline="0" dirty="0" smtClean="0"/>
              <a:t> </a:t>
            </a:r>
            <a:r>
              <a:rPr lang="it-IT" sz="1800" b="1" baseline="0" dirty="0"/>
              <a:t>dei frati_2015</a:t>
            </a:r>
            <a:endParaRPr lang="it-IT" sz="1800" b="1" dirty="0"/>
          </a:p>
        </c:rich>
      </c:tx>
      <c:layout>
        <c:manualLayout>
          <c:xMode val="edge"/>
          <c:yMode val="edge"/>
          <c:x val="0.68720238191417049"/>
          <c:y val="2.0945945277316088E-3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Foglio1!$B$40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Foglio1!$D$40:$H$40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hape val="pyramid"/>
        </c:ser>
        <c:ser>
          <c:idx val="2"/>
          <c:order val="1"/>
          <c:tx>
            <c:strRef>
              <c:f>Foglio1!$B$41</c:f>
              <c:strCache>
                <c:ptCount val="1"/>
                <c:pt idx="0">
                  <c:v>America meridionalis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Foglio1!$D$41:$H$41</c:f>
              <c:numCache>
                <c:formatCode>General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14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shape val="pyramid"/>
        </c:ser>
        <c:ser>
          <c:idx val="3"/>
          <c:order val="2"/>
          <c:tx>
            <c:strRef>
              <c:f>Foglio1!$B$42</c:f>
              <c:strCache>
                <c:ptCount val="1"/>
                <c:pt idx="0">
                  <c:v>America septemtrionalis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Foglio1!$D$42:$H$42</c:f>
              <c:numCache>
                <c:formatCode>General</c:formatCode>
                <c:ptCount val="5"/>
                <c:pt idx="0">
                  <c:v>19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shape val="pyramid"/>
        </c:ser>
        <c:ser>
          <c:idx val="4"/>
          <c:order val="3"/>
          <c:tx>
            <c:strRef>
              <c:f>Foglio1!$B$43</c:f>
              <c:strCache>
                <c:ptCount val="1"/>
                <c:pt idx="0">
                  <c:v>Asia/Oceania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Foglio1!$D$43:$H$43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40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shape val="pyramid"/>
        </c:ser>
        <c:ser>
          <c:idx val="5"/>
          <c:order val="4"/>
          <c:tx>
            <c:strRef>
              <c:f>Foglio1!$B$44</c:f>
              <c:strCache>
                <c:ptCount val="1"/>
                <c:pt idx="0">
                  <c:v>Europa centro-orientalis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t-IT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Foglio1!$D$44:$H$44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shape val="pyramid"/>
        </c:ser>
        <c:ser>
          <c:idx val="0"/>
          <c:order val="5"/>
          <c:tx>
            <c:strRef>
              <c:f>Foglio1!$B$45</c:f>
              <c:strCache>
                <c:ptCount val="1"/>
                <c:pt idx="0">
                  <c:v>Europa occidentalis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Foglio1!$D$39:$H$39</c:f>
              <c:strCache>
                <c:ptCount val="5"/>
                <c:pt idx="0">
                  <c:v>Morti</c:v>
                </c:pt>
                <c:pt idx="1">
                  <c:v>Dimissione</c:v>
                </c:pt>
                <c:pt idx="2">
                  <c:v>Scadenza</c:v>
                </c:pt>
                <c:pt idx="3">
                  <c:v>Dispensa</c:v>
                </c:pt>
                <c:pt idx="4">
                  <c:v>Passaggio</c:v>
                </c:pt>
              </c:strCache>
            </c:strRef>
          </c:cat>
          <c:val>
            <c:numRef>
              <c:f>Foglio1!$D$45:$H$45</c:f>
              <c:numCache>
                <c:formatCode>General</c:formatCode>
                <c:ptCount val="5"/>
                <c:pt idx="0">
                  <c:v>120</c:v>
                </c:pt>
                <c:pt idx="1">
                  <c:v>1</c:v>
                </c:pt>
                <c:pt idx="2">
                  <c:v>19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shape val="pyramid"/>
        </c:ser>
        <c:dLbls>
          <c:showVal val="1"/>
        </c:dLbls>
        <c:shape val="box"/>
        <c:axId val="92435968"/>
        <c:axId val="92437504"/>
        <c:axId val="0"/>
      </c:bar3DChart>
      <c:catAx>
        <c:axId val="92435968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7504"/>
        <c:crosses val="autoZero"/>
        <c:auto val="1"/>
        <c:lblAlgn val="ctr"/>
        <c:lblOffset val="100"/>
      </c:catAx>
      <c:valAx>
        <c:axId val="92437504"/>
        <c:scaling>
          <c:orientation val="minMax"/>
        </c:scaling>
        <c:delete val="1"/>
        <c:axPos val="l"/>
        <c:numFmt formatCode="General" sourceLinked="1"/>
        <c:tickLblPos val="none"/>
        <c:crossAx val="924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Frati</a:t>
            </a:r>
            <a:r>
              <a:rPr lang="en-US" baseline="0"/>
              <a:t> in voti </a:t>
            </a:r>
            <a:r>
              <a:rPr lang="en-US"/>
              <a:t>Perpetui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77095-B560-414F-8E29-B88A2C16C7B5}" type="presOf" srcId="{251F3920-E693-49B5-A0F7-0FB374982F27}" destId="{D9E8D725-37B5-4C2D-AC9C-139A51300B7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C659B-DEC0-48C0-B5E6-320437AEDC0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it-IT"/>
        </a:p>
      </dgm:t>
    </dgm:pt>
    <dgm:pt modelId="{5411A358-6062-4F21-8446-4B0813878D32}">
      <dgm:prSet phldrT="[Testo]"/>
      <dgm:spPr/>
      <dgm:t>
        <a:bodyPr/>
        <a:lstStyle/>
        <a:p>
          <a:r>
            <a:rPr lang="it-IT" dirty="0" smtClean="0"/>
            <a:t>OFMCAP</a:t>
          </a:r>
          <a:endParaRPr lang="it-IT" dirty="0"/>
        </a:p>
      </dgm:t>
    </dgm:pt>
    <dgm:pt modelId="{531332D7-3817-43C8-86E2-97606059AFEA}" type="parTrans" cxnId="{4439FDF5-5FF0-484B-B072-FA2E1BFB593C}">
      <dgm:prSet/>
      <dgm:spPr/>
      <dgm:t>
        <a:bodyPr/>
        <a:lstStyle/>
        <a:p>
          <a:endParaRPr lang="it-IT"/>
        </a:p>
      </dgm:t>
    </dgm:pt>
    <dgm:pt modelId="{BAC8DBA6-CC9D-46A1-90D6-FD74E128DF8C}" type="sibTrans" cxnId="{4439FDF5-5FF0-484B-B072-FA2E1BFB593C}">
      <dgm:prSet/>
      <dgm:spPr/>
      <dgm:t>
        <a:bodyPr/>
        <a:lstStyle/>
        <a:p>
          <a:endParaRPr lang="it-IT"/>
        </a:p>
      </dgm:t>
    </dgm:pt>
    <dgm:pt modelId="{0646631D-9E90-447A-A60F-80E3589AB464}">
      <dgm:prSet phldrT="[Testo]"/>
      <dgm:spPr/>
      <dgm:t>
        <a:bodyPr/>
        <a:lstStyle/>
        <a:p>
          <a:r>
            <a:rPr lang="it-IT" dirty="0" smtClean="0"/>
            <a:t>Laici - 3099</a:t>
          </a:r>
          <a:endParaRPr lang="it-IT" dirty="0"/>
        </a:p>
      </dgm:t>
    </dgm:pt>
    <dgm:pt modelId="{62A04EFC-BF70-439A-B2D8-F6C1C47C1F56}" type="parTrans" cxnId="{675187D8-F10F-4769-9123-DD97A35F3F43}">
      <dgm:prSet/>
      <dgm:spPr/>
      <dgm:t>
        <a:bodyPr/>
        <a:lstStyle/>
        <a:p>
          <a:endParaRPr lang="it-IT"/>
        </a:p>
      </dgm:t>
    </dgm:pt>
    <dgm:pt modelId="{787D1D35-6D96-4102-8EC6-BF32478E72F5}" type="sibTrans" cxnId="{675187D8-F10F-4769-9123-DD97A35F3F43}">
      <dgm:prSet/>
      <dgm:spPr/>
      <dgm:t>
        <a:bodyPr/>
        <a:lstStyle/>
        <a:p>
          <a:endParaRPr lang="it-IT"/>
        </a:p>
      </dgm:t>
    </dgm:pt>
    <dgm:pt modelId="{00E34685-1EDC-4976-8D76-7092ECC6B15C}">
      <dgm:prSet phldrT="[Testo]"/>
      <dgm:spPr/>
      <dgm:t>
        <a:bodyPr/>
        <a:lstStyle/>
        <a:p>
          <a:r>
            <a:rPr lang="it-IT" dirty="0" err="1" smtClean="0"/>
            <a:t>Temp</a:t>
          </a:r>
          <a:r>
            <a:rPr lang="it-IT" dirty="0" smtClean="0"/>
            <a:t>. Prof. - 1516</a:t>
          </a:r>
          <a:endParaRPr lang="it-IT" dirty="0"/>
        </a:p>
      </dgm:t>
    </dgm:pt>
    <dgm:pt modelId="{9C48F98B-F37B-44A7-A457-B0611B0ACE10}" type="parTrans" cxnId="{A374B65A-C9D0-44F3-9975-675C5A7D3661}">
      <dgm:prSet/>
      <dgm:spPr/>
      <dgm:t>
        <a:bodyPr/>
        <a:lstStyle/>
        <a:p>
          <a:endParaRPr lang="it-IT"/>
        </a:p>
      </dgm:t>
    </dgm:pt>
    <dgm:pt modelId="{5CCF5043-6CC6-4489-A427-DD0F2D404AD3}" type="sibTrans" cxnId="{A374B65A-C9D0-44F3-9975-675C5A7D3661}">
      <dgm:prSet/>
      <dgm:spPr/>
      <dgm:t>
        <a:bodyPr/>
        <a:lstStyle/>
        <a:p>
          <a:endParaRPr lang="it-IT"/>
        </a:p>
      </dgm:t>
    </dgm:pt>
    <dgm:pt modelId="{6C71F185-FCD6-44E7-98B3-928B2050A03F}">
      <dgm:prSet phldrT="[Testo]"/>
      <dgm:spPr/>
      <dgm:t>
        <a:bodyPr/>
        <a:lstStyle/>
        <a:p>
          <a:r>
            <a:rPr lang="it-IT" dirty="0" err="1" smtClean="0"/>
            <a:t>Prof.Perp</a:t>
          </a:r>
          <a:r>
            <a:rPr lang="it-IT" dirty="0" smtClean="0"/>
            <a:t>. - 1583</a:t>
          </a:r>
          <a:endParaRPr lang="it-IT" dirty="0"/>
        </a:p>
      </dgm:t>
    </dgm:pt>
    <dgm:pt modelId="{7C649835-5ED8-4AE6-8D0F-01142DCFDE58}" type="parTrans" cxnId="{DD8CA252-B3B4-49B2-8D39-D38B05D87255}">
      <dgm:prSet/>
      <dgm:spPr/>
      <dgm:t>
        <a:bodyPr/>
        <a:lstStyle/>
        <a:p>
          <a:endParaRPr lang="it-IT"/>
        </a:p>
      </dgm:t>
    </dgm:pt>
    <dgm:pt modelId="{EF426967-8D35-4AE8-96BB-C2133961F19E}" type="sibTrans" cxnId="{DD8CA252-B3B4-49B2-8D39-D38B05D87255}">
      <dgm:prSet/>
      <dgm:spPr/>
      <dgm:t>
        <a:bodyPr/>
        <a:lstStyle/>
        <a:p>
          <a:endParaRPr lang="it-IT"/>
        </a:p>
      </dgm:t>
    </dgm:pt>
    <dgm:pt modelId="{E7046860-B9CF-4E3F-8EB0-4AAF9249046C}">
      <dgm:prSet phldrT="[Testo]"/>
      <dgm:spPr/>
      <dgm:t>
        <a:bodyPr/>
        <a:lstStyle/>
        <a:p>
          <a:r>
            <a:rPr lang="it-IT" dirty="0" smtClean="0"/>
            <a:t>Clerici - 7105</a:t>
          </a:r>
          <a:endParaRPr lang="it-IT" dirty="0"/>
        </a:p>
      </dgm:t>
    </dgm:pt>
    <dgm:pt modelId="{FFEF7264-E851-4A86-8085-30D02E076A34}" type="parTrans" cxnId="{10C60E56-D27B-44AF-84FF-FC3AE65D67D1}">
      <dgm:prSet/>
      <dgm:spPr/>
      <dgm:t>
        <a:bodyPr/>
        <a:lstStyle/>
        <a:p>
          <a:endParaRPr lang="it-IT"/>
        </a:p>
      </dgm:t>
    </dgm:pt>
    <dgm:pt modelId="{03E96070-54C7-4EC6-B8AF-6BC44475A8F4}" type="sibTrans" cxnId="{10C60E56-D27B-44AF-84FF-FC3AE65D67D1}">
      <dgm:prSet/>
      <dgm:spPr/>
      <dgm:t>
        <a:bodyPr/>
        <a:lstStyle/>
        <a:p>
          <a:endParaRPr lang="it-IT"/>
        </a:p>
      </dgm:t>
    </dgm:pt>
    <dgm:pt modelId="{FA6CE208-9B25-4B15-A32A-5ECFC9C16686}">
      <dgm:prSet phldrT="[Testo]"/>
      <dgm:spPr/>
      <dgm:t>
        <a:bodyPr/>
        <a:lstStyle/>
        <a:p>
          <a:r>
            <a:rPr lang="it-IT" dirty="0" smtClean="0"/>
            <a:t>Diaconi - 165</a:t>
          </a:r>
          <a:endParaRPr lang="it-IT" dirty="0"/>
        </a:p>
      </dgm:t>
    </dgm:pt>
    <dgm:pt modelId="{14352D5E-5833-40BD-9DF7-818EC00E4924}" type="parTrans" cxnId="{96173A71-214D-4522-946A-967348710C76}">
      <dgm:prSet/>
      <dgm:spPr/>
      <dgm:t>
        <a:bodyPr/>
        <a:lstStyle/>
        <a:p>
          <a:endParaRPr lang="it-IT"/>
        </a:p>
      </dgm:t>
    </dgm:pt>
    <dgm:pt modelId="{CF29A06F-B307-4A06-A94D-CBE43F598132}" type="sibTrans" cxnId="{96173A71-214D-4522-946A-967348710C76}">
      <dgm:prSet/>
      <dgm:spPr/>
      <dgm:t>
        <a:bodyPr/>
        <a:lstStyle/>
        <a:p>
          <a:endParaRPr lang="it-IT"/>
        </a:p>
      </dgm:t>
    </dgm:pt>
    <dgm:pt modelId="{BD36D459-83D8-4E6A-9288-933538DA9EFC}">
      <dgm:prSet/>
      <dgm:spPr/>
      <dgm:t>
        <a:bodyPr/>
        <a:lstStyle/>
        <a:p>
          <a:r>
            <a:rPr lang="it-IT" dirty="0" smtClean="0"/>
            <a:t>Sacerdoti - 6848</a:t>
          </a:r>
          <a:endParaRPr lang="it-IT" dirty="0"/>
        </a:p>
      </dgm:t>
    </dgm:pt>
    <dgm:pt modelId="{3E12D572-0CD6-4263-9C20-8AE1FE3862AF}" type="parTrans" cxnId="{F4511458-61FE-4469-9B31-B599A36B8D3D}">
      <dgm:prSet/>
      <dgm:spPr/>
      <dgm:t>
        <a:bodyPr/>
        <a:lstStyle/>
        <a:p>
          <a:endParaRPr lang="it-IT"/>
        </a:p>
      </dgm:t>
    </dgm:pt>
    <dgm:pt modelId="{1FBDAA78-E2C5-4F7C-949F-6ED0E3AAB859}" type="sibTrans" cxnId="{F4511458-61FE-4469-9B31-B599A36B8D3D}">
      <dgm:prSet/>
      <dgm:spPr/>
      <dgm:t>
        <a:bodyPr/>
        <a:lstStyle/>
        <a:p>
          <a:endParaRPr lang="it-IT"/>
        </a:p>
      </dgm:t>
    </dgm:pt>
    <dgm:pt modelId="{67F2C751-5298-4847-A499-849C45CC8B8E}">
      <dgm:prSet/>
      <dgm:spPr/>
      <dgm:t>
        <a:bodyPr/>
        <a:lstStyle/>
        <a:p>
          <a:r>
            <a:rPr lang="it-IT" dirty="0" smtClean="0"/>
            <a:t>Vescovi - 92</a:t>
          </a:r>
          <a:endParaRPr lang="it-IT" dirty="0"/>
        </a:p>
      </dgm:t>
    </dgm:pt>
    <dgm:pt modelId="{F38CF1EE-4D8E-4E9E-A9FF-25168D26EA05}" type="parTrans" cxnId="{FA6DE31D-8C4E-46EE-96F2-DF407E327C55}">
      <dgm:prSet/>
      <dgm:spPr/>
      <dgm:t>
        <a:bodyPr/>
        <a:lstStyle/>
        <a:p>
          <a:endParaRPr lang="it-IT"/>
        </a:p>
      </dgm:t>
    </dgm:pt>
    <dgm:pt modelId="{27313B34-6C91-44C2-8F29-ADB3571BE2B4}" type="sibTrans" cxnId="{FA6DE31D-8C4E-46EE-96F2-DF407E327C55}">
      <dgm:prSet/>
      <dgm:spPr/>
      <dgm:t>
        <a:bodyPr/>
        <a:lstStyle/>
        <a:p>
          <a:endParaRPr lang="it-IT"/>
        </a:p>
      </dgm:t>
    </dgm:pt>
    <dgm:pt modelId="{CFA430E1-772F-4216-B84D-43879590384C}" type="pres">
      <dgm:prSet presAssocID="{F1CC659B-DEC0-48C0-B5E6-320437AEDC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370FB9-D9C6-4102-8EFC-9A4944CEFD63}" type="pres">
      <dgm:prSet presAssocID="{5411A358-6062-4F21-8446-4B0813878D32}" presName="root1" presStyleCnt="0"/>
      <dgm:spPr/>
    </dgm:pt>
    <dgm:pt modelId="{CDEE0489-93F6-47E5-81F1-43310F79378D}" type="pres">
      <dgm:prSet presAssocID="{5411A358-6062-4F21-8446-4B0813878D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000FFE2-14F2-43EE-919A-FF060FA4E541}" type="pres">
      <dgm:prSet presAssocID="{5411A358-6062-4F21-8446-4B0813878D32}" presName="level2hierChild" presStyleCnt="0"/>
      <dgm:spPr/>
    </dgm:pt>
    <dgm:pt modelId="{3B835876-5C33-4FB4-907A-A69C5B46597A}" type="pres">
      <dgm:prSet presAssocID="{62A04EFC-BF70-439A-B2D8-F6C1C47C1F56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B21C8F8E-30B1-4144-A000-CDD3A58511F4}" type="pres">
      <dgm:prSet presAssocID="{62A04EFC-BF70-439A-B2D8-F6C1C47C1F56}" presName="connTx" presStyleLbl="parChTrans1D2" presStyleIdx="0" presStyleCnt="2"/>
      <dgm:spPr/>
      <dgm:t>
        <a:bodyPr/>
        <a:lstStyle/>
        <a:p>
          <a:endParaRPr lang="it-IT"/>
        </a:p>
      </dgm:t>
    </dgm:pt>
    <dgm:pt modelId="{E8FB6EE8-9361-412F-8E84-961EA42DF35D}" type="pres">
      <dgm:prSet presAssocID="{0646631D-9E90-447A-A60F-80E3589AB464}" presName="root2" presStyleCnt="0"/>
      <dgm:spPr/>
    </dgm:pt>
    <dgm:pt modelId="{AAF56C68-F0F7-48CF-A5E0-85C034C6D95C}" type="pres">
      <dgm:prSet presAssocID="{0646631D-9E90-447A-A60F-80E3589AB46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23548F4-3EF2-45B9-A11B-1BC142AC1FF4}" type="pres">
      <dgm:prSet presAssocID="{0646631D-9E90-447A-A60F-80E3589AB464}" presName="level3hierChild" presStyleCnt="0"/>
      <dgm:spPr/>
    </dgm:pt>
    <dgm:pt modelId="{860EA543-51BA-446A-AF1D-01DF70C13F26}" type="pres">
      <dgm:prSet presAssocID="{9C48F98B-F37B-44A7-A457-B0611B0ACE10}" presName="conn2-1" presStyleLbl="parChTrans1D3" presStyleIdx="0" presStyleCnt="5"/>
      <dgm:spPr/>
      <dgm:t>
        <a:bodyPr/>
        <a:lstStyle/>
        <a:p>
          <a:endParaRPr lang="it-IT"/>
        </a:p>
      </dgm:t>
    </dgm:pt>
    <dgm:pt modelId="{CCE05582-FCEC-4499-878E-FA46237646E1}" type="pres">
      <dgm:prSet presAssocID="{9C48F98B-F37B-44A7-A457-B0611B0ACE10}" presName="connTx" presStyleLbl="parChTrans1D3" presStyleIdx="0" presStyleCnt="5"/>
      <dgm:spPr/>
      <dgm:t>
        <a:bodyPr/>
        <a:lstStyle/>
        <a:p>
          <a:endParaRPr lang="it-IT"/>
        </a:p>
      </dgm:t>
    </dgm:pt>
    <dgm:pt modelId="{0D47F2A6-A037-4B40-ABAC-221158CA97A1}" type="pres">
      <dgm:prSet presAssocID="{00E34685-1EDC-4976-8D76-7092ECC6B15C}" presName="root2" presStyleCnt="0"/>
      <dgm:spPr/>
    </dgm:pt>
    <dgm:pt modelId="{58225F6D-CF0B-49F7-BE16-3F00CE55FB53}" type="pres">
      <dgm:prSet presAssocID="{00E34685-1EDC-4976-8D76-7092ECC6B15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6D7BEFC-491B-4FFF-A207-95F8EAA62554}" type="pres">
      <dgm:prSet presAssocID="{00E34685-1EDC-4976-8D76-7092ECC6B15C}" presName="level3hierChild" presStyleCnt="0"/>
      <dgm:spPr/>
    </dgm:pt>
    <dgm:pt modelId="{6423B7FB-A9E2-46D7-AD52-2034B24C2E21}" type="pres">
      <dgm:prSet presAssocID="{7C649835-5ED8-4AE6-8D0F-01142DCFDE58}" presName="conn2-1" presStyleLbl="parChTrans1D3" presStyleIdx="1" presStyleCnt="5"/>
      <dgm:spPr/>
      <dgm:t>
        <a:bodyPr/>
        <a:lstStyle/>
        <a:p>
          <a:endParaRPr lang="it-IT"/>
        </a:p>
      </dgm:t>
    </dgm:pt>
    <dgm:pt modelId="{1ACD5C1B-F653-4486-9FAA-6C5ECEFA76E6}" type="pres">
      <dgm:prSet presAssocID="{7C649835-5ED8-4AE6-8D0F-01142DCFDE58}" presName="connTx" presStyleLbl="parChTrans1D3" presStyleIdx="1" presStyleCnt="5"/>
      <dgm:spPr/>
      <dgm:t>
        <a:bodyPr/>
        <a:lstStyle/>
        <a:p>
          <a:endParaRPr lang="it-IT"/>
        </a:p>
      </dgm:t>
    </dgm:pt>
    <dgm:pt modelId="{7392DB7E-E957-4F89-B3BC-6AECD5EEEE05}" type="pres">
      <dgm:prSet presAssocID="{6C71F185-FCD6-44E7-98B3-928B2050A03F}" presName="root2" presStyleCnt="0"/>
      <dgm:spPr/>
    </dgm:pt>
    <dgm:pt modelId="{E0BA8CA7-F598-4E60-A700-F5C39CA07D8C}" type="pres">
      <dgm:prSet presAssocID="{6C71F185-FCD6-44E7-98B3-928B2050A03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62DFA09-04E1-4D36-AA64-C51E25CFA990}" type="pres">
      <dgm:prSet presAssocID="{6C71F185-FCD6-44E7-98B3-928B2050A03F}" presName="level3hierChild" presStyleCnt="0"/>
      <dgm:spPr/>
    </dgm:pt>
    <dgm:pt modelId="{0CAFF80B-6933-4534-8964-278B21657C2F}" type="pres">
      <dgm:prSet presAssocID="{FFEF7264-E851-4A86-8085-30D02E076A34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C1B64F73-15D6-4F3E-82EC-BF902BB51C94}" type="pres">
      <dgm:prSet presAssocID="{FFEF7264-E851-4A86-8085-30D02E076A34}" presName="connTx" presStyleLbl="parChTrans1D2" presStyleIdx="1" presStyleCnt="2"/>
      <dgm:spPr/>
      <dgm:t>
        <a:bodyPr/>
        <a:lstStyle/>
        <a:p>
          <a:endParaRPr lang="it-IT"/>
        </a:p>
      </dgm:t>
    </dgm:pt>
    <dgm:pt modelId="{61102B40-951E-4355-ADEC-2E6076837A0D}" type="pres">
      <dgm:prSet presAssocID="{E7046860-B9CF-4E3F-8EB0-4AAF9249046C}" presName="root2" presStyleCnt="0"/>
      <dgm:spPr/>
    </dgm:pt>
    <dgm:pt modelId="{1F4C39F4-3D28-443F-8374-B3047D714C17}" type="pres">
      <dgm:prSet presAssocID="{E7046860-B9CF-4E3F-8EB0-4AAF9249046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1616519-6550-46EB-870D-954D528D4C06}" type="pres">
      <dgm:prSet presAssocID="{E7046860-B9CF-4E3F-8EB0-4AAF9249046C}" presName="level3hierChild" presStyleCnt="0"/>
      <dgm:spPr/>
    </dgm:pt>
    <dgm:pt modelId="{ECB49766-B4E6-43DA-815F-FF68BBFD4E69}" type="pres">
      <dgm:prSet presAssocID="{14352D5E-5833-40BD-9DF7-818EC00E4924}" presName="conn2-1" presStyleLbl="parChTrans1D3" presStyleIdx="2" presStyleCnt="5"/>
      <dgm:spPr/>
      <dgm:t>
        <a:bodyPr/>
        <a:lstStyle/>
        <a:p>
          <a:endParaRPr lang="it-IT"/>
        </a:p>
      </dgm:t>
    </dgm:pt>
    <dgm:pt modelId="{4033B7F8-B709-46F2-BE7C-70AFF8747CC4}" type="pres">
      <dgm:prSet presAssocID="{14352D5E-5833-40BD-9DF7-818EC00E4924}" presName="connTx" presStyleLbl="parChTrans1D3" presStyleIdx="2" presStyleCnt="5"/>
      <dgm:spPr/>
      <dgm:t>
        <a:bodyPr/>
        <a:lstStyle/>
        <a:p>
          <a:endParaRPr lang="it-IT"/>
        </a:p>
      </dgm:t>
    </dgm:pt>
    <dgm:pt modelId="{EC764B05-2535-4152-A016-02FFED9ADC8E}" type="pres">
      <dgm:prSet presAssocID="{FA6CE208-9B25-4B15-A32A-5ECFC9C16686}" presName="root2" presStyleCnt="0"/>
      <dgm:spPr/>
    </dgm:pt>
    <dgm:pt modelId="{36AACCD4-026B-400A-9296-5EFB3C22F37C}" type="pres">
      <dgm:prSet presAssocID="{FA6CE208-9B25-4B15-A32A-5ECFC9C16686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C2823E8-8B87-4A66-92B0-C7C470A3D852}" type="pres">
      <dgm:prSet presAssocID="{FA6CE208-9B25-4B15-A32A-5ECFC9C16686}" presName="level3hierChild" presStyleCnt="0"/>
      <dgm:spPr/>
    </dgm:pt>
    <dgm:pt modelId="{3DB6555D-A76D-4495-B473-2C61E990112B}" type="pres">
      <dgm:prSet presAssocID="{3E12D572-0CD6-4263-9C20-8AE1FE3862AF}" presName="conn2-1" presStyleLbl="parChTrans1D3" presStyleIdx="3" presStyleCnt="5"/>
      <dgm:spPr/>
      <dgm:t>
        <a:bodyPr/>
        <a:lstStyle/>
        <a:p>
          <a:endParaRPr lang="it-IT"/>
        </a:p>
      </dgm:t>
    </dgm:pt>
    <dgm:pt modelId="{3E74E568-A7AF-48DE-9FFE-7E2AB1DB3F8D}" type="pres">
      <dgm:prSet presAssocID="{3E12D572-0CD6-4263-9C20-8AE1FE3862AF}" presName="connTx" presStyleLbl="parChTrans1D3" presStyleIdx="3" presStyleCnt="5"/>
      <dgm:spPr/>
      <dgm:t>
        <a:bodyPr/>
        <a:lstStyle/>
        <a:p>
          <a:endParaRPr lang="it-IT"/>
        </a:p>
      </dgm:t>
    </dgm:pt>
    <dgm:pt modelId="{56EDE479-A1DD-46F4-AC12-3DA7EC90AEE1}" type="pres">
      <dgm:prSet presAssocID="{BD36D459-83D8-4E6A-9288-933538DA9EFC}" presName="root2" presStyleCnt="0"/>
      <dgm:spPr/>
    </dgm:pt>
    <dgm:pt modelId="{003C7224-CDBB-499E-9428-A0875EB19870}" type="pres">
      <dgm:prSet presAssocID="{BD36D459-83D8-4E6A-9288-933538DA9EF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8177A53-5DD9-4305-91A3-C7CF5F1B6A60}" type="pres">
      <dgm:prSet presAssocID="{BD36D459-83D8-4E6A-9288-933538DA9EFC}" presName="level3hierChild" presStyleCnt="0"/>
      <dgm:spPr/>
    </dgm:pt>
    <dgm:pt modelId="{FB330A27-156B-4ED5-83FC-8893D998B7C6}" type="pres">
      <dgm:prSet presAssocID="{F38CF1EE-4D8E-4E9E-A9FF-25168D26EA05}" presName="conn2-1" presStyleLbl="parChTrans1D3" presStyleIdx="4" presStyleCnt="5"/>
      <dgm:spPr/>
      <dgm:t>
        <a:bodyPr/>
        <a:lstStyle/>
        <a:p>
          <a:endParaRPr lang="it-IT"/>
        </a:p>
      </dgm:t>
    </dgm:pt>
    <dgm:pt modelId="{9059DC5D-8A48-42C7-9055-DB9DDCC56764}" type="pres">
      <dgm:prSet presAssocID="{F38CF1EE-4D8E-4E9E-A9FF-25168D26EA05}" presName="connTx" presStyleLbl="parChTrans1D3" presStyleIdx="4" presStyleCnt="5"/>
      <dgm:spPr/>
      <dgm:t>
        <a:bodyPr/>
        <a:lstStyle/>
        <a:p>
          <a:endParaRPr lang="it-IT"/>
        </a:p>
      </dgm:t>
    </dgm:pt>
    <dgm:pt modelId="{56C070AA-55D9-4529-9E67-0F382FF96443}" type="pres">
      <dgm:prSet presAssocID="{67F2C751-5298-4847-A499-849C45CC8B8E}" presName="root2" presStyleCnt="0"/>
      <dgm:spPr/>
    </dgm:pt>
    <dgm:pt modelId="{A1AF0D59-DAB7-4BF4-BCB5-1D60CB968DD8}" type="pres">
      <dgm:prSet presAssocID="{67F2C751-5298-4847-A499-849C45CC8B8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E3A20B1-706F-4572-B85A-2E3EA0AF9962}" type="pres">
      <dgm:prSet presAssocID="{67F2C751-5298-4847-A499-849C45CC8B8E}" presName="level3hierChild" presStyleCnt="0"/>
      <dgm:spPr/>
    </dgm:pt>
  </dgm:ptLst>
  <dgm:cxnLst>
    <dgm:cxn modelId="{FFD673D0-A2B3-46F7-AB8B-028F70E903DA}" type="presOf" srcId="{14352D5E-5833-40BD-9DF7-818EC00E4924}" destId="{ECB49766-B4E6-43DA-815F-FF68BBFD4E69}" srcOrd="0" destOrd="0" presId="urn:microsoft.com/office/officeart/2008/layout/HorizontalMultiLevelHierarchy"/>
    <dgm:cxn modelId="{BA894DC3-B84C-42B7-BA44-AC614B8FC274}" type="presOf" srcId="{F38CF1EE-4D8E-4E9E-A9FF-25168D26EA05}" destId="{9059DC5D-8A48-42C7-9055-DB9DDCC56764}" srcOrd="1" destOrd="0" presId="urn:microsoft.com/office/officeart/2008/layout/HorizontalMultiLevelHierarchy"/>
    <dgm:cxn modelId="{675187D8-F10F-4769-9123-DD97A35F3F43}" srcId="{5411A358-6062-4F21-8446-4B0813878D32}" destId="{0646631D-9E90-447A-A60F-80E3589AB464}" srcOrd="0" destOrd="0" parTransId="{62A04EFC-BF70-439A-B2D8-F6C1C47C1F56}" sibTransId="{787D1D35-6D96-4102-8EC6-BF32478E72F5}"/>
    <dgm:cxn modelId="{A374B65A-C9D0-44F3-9975-675C5A7D3661}" srcId="{0646631D-9E90-447A-A60F-80E3589AB464}" destId="{00E34685-1EDC-4976-8D76-7092ECC6B15C}" srcOrd="0" destOrd="0" parTransId="{9C48F98B-F37B-44A7-A457-B0611B0ACE10}" sibTransId="{5CCF5043-6CC6-4489-A427-DD0F2D404AD3}"/>
    <dgm:cxn modelId="{5E1D8D1B-58DB-4F6E-8D55-E684A1B3EAC7}" type="presOf" srcId="{FA6CE208-9B25-4B15-A32A-5ECFC9C16686}" destId="{36AACCD4-026B-400A-9296-5EFB3C22F37C}" srcOrd="0" destOrd="0" presId="urn:microsoft.com/office/officeart/2008/layout/HorizontalMultiLevelHierarchy"/>
    <dgm:cxn modelId="{B2529E00-BBF1-406E-9BD9-039D02BAB37A}" type="presOf" srcId="{3E12D572-0CD6-4263-9C20-8AE1FE3862AF}" destId="{3E74E568-A7AF-48DE-9FFE-7E2AB1DB3F8D}" srcOrd="1" destOrd="0" presId="urn:microsoft.com/office/officeart/2008/layout/HorizontalMultiLevelHierarchy"/>
    <dgm:cxn modelId="{9D894F4D-01BA-4AA2-9D5C-8440940F6238}" type="presOf" srcId="{5411A358-6062-4F21-8446-4B0813878D32}" destId="{CDEE0489-93F6-47E5-81F1-43310F79378D}" srcOrd="0" destOrd="0" presId="urn:microsoft.com/office/officeart/2008/layout/HorizontalMultiLevelHierarchy"/>
    <dgm:cxn modelId="{3C92FFBF-8286-4456-AA84-90B302380C34}" type="presOf" srcId="{FFEF7264-E851-4A86-8085-30D02E076A34}" destId="{C1B64F73-15D6-4F3E-82EC-BF902BB51C94}" srcOrd="1" destOrd="0" presId="urn:microsoft.com/office/officeart/2008/layout/HorizontalMultiLevelHierarchy"/>
    <dgm:cxn modelId="{5C687DB9-E1F5-4435-ABB4-808A3F59D1DE}" type="presOf" srcId="{0646631D-9E90-447A-A60F-80E3589AB464}" destId="{AAF56C68-F0F7-48CF-A5E0-85C034C6D95C}" srcOrd="0" destOrd="0" presId="urn:microsoft.com/office/officeart/2008/layout/HorizontalMultiLevelHierarchy"/>
    <dgm:cxn modelId="{D4154119-64A1-4EA3-9514-FD2A08756739}" type="presOf" srcId="{62A04EFC-BF70-439A-B2D8-F6C1C47C1F56}" destId="{B21C8F8E-30B1-4144-A000-CDD3A58511F4}" srcOrd="1" destOrd="0" presId="urn:microsoft.com/office/officeart/2008/layout/HorizontalMultiLevelHierarchy"/>
    <dgm:cxn modelId="{5A2DD6FC-921D-4878-866B-DDF4C0E95977}" type="presOf" srcId="{7C649835-5ED8-4AE6-8D0F-01142DCFDE58}" destId="{6423B7FB-A9E2-46D7-AD52-2034B24C2E21}" srcOrd="0" destOrd="0" presId="urn:microsoft.com/office/officeart/2008/layout/HorizontalMultiLevelHierarchy"/>
    <dgm:cxn modelId="{A939CD79-DE31-4DAA-8AD7-E0C97B02FFC0}" type="presOf" srcId="{F1CC659B-DEC0-48C0-B5E6-320437AEDC03}" destId="{CFA430E1-772F-4216-B84D-43879590384C}" srcOrd="0" destOrd="0" presId="urn:microsoft.com/office/officeart/2008/layout/HorizontalMultiLevelHierarchy"/>
    <dgm:cxn modelId="{4439FDF5-5FF0-484B-B072-FA2E1BFB593C}" srcId="{F1CC659B-DEC0-48C0-B5E6-320437AEDC03}" destId="{5411A358-6062-4F21-8446-4B0813878D32}" srcOrd="0" destOrd="0" parTransId="{531332D7-3817-43C8-86E2-97606059AFEA}" sibTransId="{BAC8DBA6-CC9D-46A1-90D6-FD74E128DF8C}"/>
    <dgm:cxn modelId="{10C60E56-D27B-44AF-84FF-FC3AE65D67D1}" srcId="{5411A358-6062-4F21-8446-4B0813878D32}" destId="{E7046860-B9CF-4E3F-8EB0-4AAF9249046C}" srcOrd="1" destOrd="0" parTransId="{FFEF7264-E851-4A86-8085-30D02E076A34}" sibTransId="{03E96070-54C7-4EC6-B8AF-6BC44475A8F4}"/>
    <dgm:cxn modelId="{2AEE70BB-E4EF-4F08-B54B-1304BAC25257}" type="presOf" srcId="{62A04EFC-BF70-439A-B2D8-F6C1C47C1F56}" destId="{3B835876-5C33-4FB4-907A-A69C5B46597A}" srcOrd="0" destOrd="0" presId="urn:microsoft.com/office/officeart/2008/layout/HorizontalMultiLevelHierarchy"/>
    <dgm:cxn modelId="{5E61B6F8-4A90-4F2A-A998-F149ABD8986B}" type="presOf" srcId="{F38CF1EE-4D8E-4E9E-A9FF-25168D26EA05}" destId="{FB330A27-156B-4ED5-83FC-8893D998B7C6}" srcOrd="0" destOrd="0" presId="urn:microsoft.com/office/officeart/2008/layout/HorizontalMultiLevelHierarchy"/>
    <dgm:cxn modelId="{8DD4008B-E424-4499-B486-E214400F11D5}" type="presOf" srcId="{9C48F98B-F37B-44A7-A457-B0611B0ACE10}" destId="{860EA543-51BA-446A-AF1D-01DF70C13F26}" srcOrd="0" destOrd="0" presId="urn:microsoft.com/office/officeart/2008/layout/HorizontalMultiLevelHierarchy"/>
    <dgm:cxn modelId="{A7306D7C-29B7-41E5-B02D-94DBFD16A519}" type="presOf" srcId="{9C48F98B-F37B-44A7-A457-B0611B0ACE10}" destId="{CCE05582-FCEC-4499-878E-FA46237646E1}" srcOrd="1" destOrd="0" presId="urn:microsoft.com/office/officeart/2008/layout/HorizontalMultiLevelHierarchy"/>
    <dgm:cxn modelId="{AF72D0CD-0502-4B59-9450-FCD98878663F}" type="presOf" srcId="{3E12D572-0CD6-4263-9C20-8AE1FE3862AF}" destId="{3DB6555D-A76D-4495-B473-2C61E990112B}" srcOrd="0" destOrd="0" presId="urn:microsoft.com/office/officeart/2008/layout/HorizontalMultiLevelHierarchy"/>
    <dgm:cxn modelId="{DD8CA252-B3B4-49B2-8D39-D38B05D87255}" srcId="{0646631D-9E90-447A-A60F-80E3589AB464}" destId="{6C71F185-FCD6-44E7-98B3-928B2050A03F}" srcOrd="1" destOrd="0" parTransId="{7C649835-5ED8-4AE6-8D0F-01142DCFDE58}" sibTransId="{EF426967-8D35-4AE8-96BB-C2133961F19E}"/>
    <dgm:cxn modelId="{D340091D-733D-4755-9C50-A20B26738036}" type="presOf" srcId="{6C71F185-FCD6-44E7-98B3-928B2050A03F}" destId="{E0BA8CA7-F598-4E60-A700-F5C39CA07D8C}" srcOrd="0" destOrd="0" presId="urn:microsoft.com/office/officeart/2008/layout/HorizontalMultiLevelHierarchy"/>
    <dgm:cxn modelId="{6896C1AD-513F-41B3-81EF-9CFD836F0344}" type="presOf" srcId="{67F2C751-5298-4847-A499-849C45CC8B8E}" destId="{A1AF0D59-DAB7-4BF4-BCB5-1D60CB968DD8}" srcOrd="0" destOrd="0" presId="urn:microsoft.com/office/officeart/2008/layout/HorizontalMultiLevelHierarchy"/>
    <dgm:cxn modelId="{813548A1-FFA6-43DA-8851-72A6DF6B59ED}" type="presOf" srcId="{7C649835-5ED8-4AE6-8D0F-01142DCFDE58}" destId="{1ACD5C1B-F653-4486-9FAA-6C5ECEFA76E6}" srcOrd="1" destOrd="0" presId="urn:microsoft.com/office/officeart/2008/layout/HorizontalMultiLevelHierarchy"/>
    <dgm:cxn modelId="{5F3C860A-A4CA-4020-9F86-EF0B967C8A4B}" type="presOf" srcId="{14352D5E-5833-40BD-9DF7-818EC00E4924}" destId="{4033B7F8-B709-46F2-BE7C-70AFF8747CC4}" srcOrd="1" destOrd="0" presId="urn:microsoft.com/office/officeart/2008/layout/HorizontalMultiLevelHierarchy"/>
    <dgm:cxn modelId="{AD4AC594-F83F-4C16-B9FC-9D4454D4095E}" type="presOf" srcId="{E7046860-B9CF-4E3F-8EB0-4AAF9249046C}" destId="{1F4C39F4-3D28-443F-8374-B3047D714C17}" srcOrd="0" destOrd="0" presId="urn:microsoft.com/office/officeart/2008/layout/HorizontalMultiLevelHierarchy"/>
    <dgm:cxn modelId="{FA6DE31D-8C4E-46EE-96F2-DF407E327C55}" srcId="{E7046860-B9CF-4E3F-8EB0-4AAF9249046C}" destId="{67F2C751-5298-4847-A499-849C45CC8B8E}" srcOrd="2" destOrd="0" parTransId="{F38CF1EE-4D8E-4E9E-A9FF-25168D26EA05}" sibTransId="{27313B34-6C91-44C2-8F29-ADB3571BE2B4}"/>
    <dgm:cxn modelId="{88922856-5C96-4CEF-95C1-AB800923BED9}" type="presOf" srcId="{BD36D459-83D8-4E6A-9288-933538DA9EFC}" destId="{003C7224-CDBB-499E-9428-A0875EB19870}" srcOrd="0" destOrd="0" presId="urn:microsoft.com/office/officeart/2008/layout/HorizontalMultiLevelHierarchy"/>
    <dgm:cxn modelId="{F4511458-61FE-4469-9B31-B599A36B8D3D}" srcId="{E7046860-B9CF-4E3F-8EB0-4AAF9249046C}" destId="{BD36D459-83D8-4E6A-9288-933538DA9EFC}" srcOrd="1" destOrd="0" parTransId="{3E12D572-0CD6-4263-9C20-8AE1FE3862AF}" sibTransId="{1FBDAA78-E2C5-4F7C-949F-6ED0E3AAB859}"/>
    <dgm:cxn modelId="{2B72CFD7-0863-4C02-AE82-792C9764BFC4}" type="presOf" srcId="{FFEF7264-E851-4A86-8085-30D02E076A34}" destId="{0CAFF80B-6933-4534-8964-278B21657C2F}" srcOrd="0" destOrd="0" presId="urn:microsoft.com/office/officeart/2008/layout/HorizontalMultiLevelHierarchy"/>
    <dgm:cxn modelId="{2697F671-8F0A-479A-858C-8484F186CAC0}" type="presOf" srcId="{00E34685-1EDC-4976-8D76-7092ECC6B15C}" destId="{58225F6D-CF0B-49F7-BE16-3F00CE55FB53}" srcOrd="0" destOrd="0" presId="urn:microsoft.com/office/officeart/2008/layout/HorizontalMultiLevelHierarchy"/>
    <dgm:cxn modelId="{96173A71-214D-4522-946A-967348710C76}" srcId="{E7046860-B9CF-4E3F-8EB0-4AAF9249046C}" destId="{FA6CE208-9B25-4B15-A32A-5ECFC9C16686}" srcOrd="0" destOrd="0" parTransId="{14352D5E-5833-40BD-9DF7-818EC00E4924}" sibTransId="{CF29A06F-B307-4A06-A94D-CBE43F598132}"/>
    <dgm:cxn modelId="{94DE66BA-693C-4B9F-AA33-91CF756DACAE}" type="presParOf" srcId="{CFA430E1-772F-4216-B84D-43879590384C}" destId="{75370FB9-D9C6-4102-8EFC-9A4944CEFD63}" srcOrd="0" destOrd="0" presId="urn:microsoft.com/office/officeart/2008/layout/HorizontalMultiLevelHierarchy"/>
    <dgm:cxn modelId="{752492D5-6737-4E18-B4B3-A1D1473394C7}" type="presParOf" srcId="{75370FB9-D9C6-4102-8EFC-9A4944CEFD63}" destId="{CDEE0489-93F6-47E5-81F1-43310F79378D}" srcOrd="0" destOrd="0" presId="urn:microsoft.com/office/officeart/2008/layout/HorizontalMultiLevelHierarchy"/>
    <dgm:cxn modelId="{476AB1C3-EC65-47ED-9BE4-A3BBCE295CDA}" type="presParOf" srcId="{75370FB9-D9C6-4102-8EFC-9A4944CEFD63}" destId="{D000FFE2-14F2-43EE-919A-FF060FA4E541}" srcOrd="1" destOrd="0" presId="urn:microsoft.com/office/officeart/2008/layout/HorizontalMultiLevelHierarchy"/>
    <dgm:cxn modelId="{E633C92A-1E13-42F0-A39F-D68357587CEE}" type="presParOf" srcId="{D000FFE2-14F2-43EE-919A-FF060FA4E541}" destId="{3B835876-5C33-4FB4-907A-A69C5B46597A}" srcOrd="0" destOrd="0" presId="urn:microsoft.com/office/officeart/2008/layout/HorizontalMultiLevelHierarchy"/>
    <dgm:cxn modelId="{11A1391E-61ED-4728-8EA4-9C6C20FDE42A}" type="presParOf" srcId="{3B835876-5C33-4FB4-907A-A69C5B46597A}" destId="{B21C8F8E-30B1-4144-A000-CDD3A58511F4}" srcOrd="0" destOrd="0" presId="urn:microsoft.com/office/officeart/2008/layout/HorizontalMultiLevelHierarchy"/>
    <dgm:cxn modelId="{5EFF79BF-A5EF-4B6F-9350-132F7CEE1025}" type="presParOf" srcId="{D000FFE2-14F2-43EE-919A-FF060FA4E541}" destId="{E8FB6EE8-9361-412F-8E84-961EA42DF35D}" srcOrd="1" destOrd="0" presId="urn:microsoft.com/office/officeart/2008/layout/HorizontalMultiLevelHierarchy"/>
    <dgm:cxn modelId="{08A75086-A675-4E3A-BA9D-7E182CE89705}" type="presParOf" srcId="{E8FB6EE8-9361-412F-8E84-961EA42DF35D}" destId="{AAF56C68-F0F7-48CF-A5E0-85C034C6D95C}" srcOrd="0" destOrd="0" presId="urn:microsoft.com/office/officeart/2008/layout/HorizontalMultiLevelHierarchy"/>
    <dgm:cxn modelId="{45C559C6-E405-4782-A449-E765A59DAA8C}" type="presParOf" srcId="{E8FB6EE8-9361-412F-8E84-961EA42DF35D}" destId="{C23548F4-3EF2-45B9-A11B-1BC142AC1FF4}" srcOrd="1" destOrd="0" presId="urn:microsoft.com/office/officeart/2008/layout/HorizontalMultiLevelHierarchy"/>
    <dgm:cxn modelId="{25DFA7FB-30E8-4D76-9B8C-E5FDFAD3764C}" type="presParOf" srcId="{C23548F4-3EF2-45B9-A11B-1BC142AC1FF4}" destId="{860EA543-51BA-446A-AF1D-01DF70C13F26}" srcOrd="0" destOrd="0" presId="urn:microsoft.com/office/officeart/2008/layout/HorizontalMultiLevelHierarchy"/>
    <dgm:cxn modelId="{D14C90DC-7B6E-4239-A019-FEF40EDF11F6}" type="presParOf" srcId="{860EA543-51BA-446A-AF1D-01DF70C13F26}" destId="{CCE05582-FCEC-4499-878E-FA46237646E1}" srcOrd="0" destOrd="0" presId="urn:microsoft.com/office/officeart/2008/layout/HorizontalMultiLevelHierarchy"/>
    <dgm:cxn modelId="{B0329B81-7DC4-45B8-AA9F-FD2B980CB9E4}" type="presParOf" srcId="{C23548F4-3EF2-45B9-A11B-1BC142AC1FF4}" destId="{0D47F2A6-A037-4B40-ABAC-221158CA97A1}" srcOrd="1" destOrd="0" presId="urn:microsoft.com/office/officeart/2008/layout/HorizontalMultiLevelHierarchy"/>
    <dgm:cxn modelId="{83F22BCE-4454-4331-A618-6727EF6D1E7D}" type="presParOf" srcId="{0D47F2A6-A037-4B40-ABAC-221158CA97A1}" destId="{58225F6D-CF0B-49F7-BE16-3F00CE55FB53}" srcOrd="0" destOrd="0" presId="urn:microsoft.com/office/officeart/2008/layout/HorizontalMultiLevelHierarchy"/>
    <dgm:cxn modelId="{4A66A4B9-3E0F-4AAC-AAB9-7F50A3711A2E}" type="presParOf" srcId="{0D47F2A6-A037-4B40-ABAC-221158CA97A1}" destId="{E6D7BEFC-491B-4FFF-A207-95F8EAA62554}" srcOrd="1" destOrd="0" presId="urn:microsoft.com/office/officeart/2008/layout/HorizontalMultiLevelHierarchy"/>
    <dgm:cxn modelId="{7ADA0B43-1113-4DAF-B328-2840235467E9}" type="presParOf" srcId="{C23548F4-3EF2-45B9-A11B-1BC142AC1FF4}" destId="{6423B7FB-A9E2-46D7-AD52-2034B24C2E21}" srcOrd="2" destOrd="0" presId="urn:microsoft.com/office/officeart/2008/layout/HorizontalMultiLevelHierarchy"/>
    <dgm:cxn modelId="{105E90F1-BFAD-4D7E-9294-3CAAB31D1349}" type="presParOf" srcId="{6423B7FB-A9E2-46D7-AD52-2034B24C2E21}" destId="{1ACD5C1B-F653-4486-9FAA-6C5ECEFA76E6}" srcOrd="0" destOrd="0" presId="urn:microsoft.com/office/officeart/2008/layout/HorizontalMultiLevelHierarchy"/>
    <dgm:cxn modelId="{27E6F7E0-F0CF-4E77-AB1F-BDD889A0B28C}" type="presParOf" srcId="{C23548F4-3EF2-45B9-A11B-1BC142AC1FF4}" destId="{7392DB7E-E957-4F89-B3BC-6AECD5EEEE05}" srcOrd="3" destOrd="0" presId="urn:microsoft.com/office/officeart/2008/layout/HorizontalMultiLevelHierarchy"/>
    <dgm:cxn modelId="{6C7E29F5-C64E-4C4A-A747-0E887DD8B49F}" type="presParOf" srcId="{7392DB7E-E957-4F89-B3BC-6AECD5EEEE05}" destId="{E0BA8CA7-F598-4E60-A700-F5C39CA07D8C}" srcOrd="0" destOrd="0" presId="urn:microsoft.com/office/officeart/2008/layout/HorizontalMultiLevelHierarchy"/>
    <dgm:cxn modelId="{70FAF889-0435-44FA-99DB-9FF0DF8627D4}" type="presParOf" srcId="{7392DB7E-E957-4F89-B3BC-6AECD5EEEE05}" destId="{C62DFA09-04E1-4D36-AA64-C51E25CFA990}" srcOrd="1" destOrd="0" presId="urn:microsoft.com/office/officeart/2008/layout/HorizontalMultiLevelHierarchy"/>
    <dgm:cxn modelId="{C6D46856-8CC0-4515-8717-5BDBBFB5F147}" type="presParOf" srcId="{D000FFE2-14F2-43EE-919A-FF060FA4E541}" destId="{0CAFF80B-6933-4534-8964-278B21657C2F}" srcOrd="2" destOrd="0" presId="urn:microsoft.com/office/officeart/2008/layout/HorizontalMultiLevelHierarchy"/>
    <dgm:cxn modelId="{E0CA6434-D07E-4DD0-B7FD-AC9CC5EA8BDF}" type="presParOf" srcId="{0CAFF80B-6933-4534-8964-278B21657C2F}" destId="{C1B64F73-15D6-4F3E-82EC-BF902BB51C94}" srcOrd="0" destOrd="0" presId="urn:microsoft.com/office/officeart/2008/layout/HorizontalMultiLevelHierarchy"/>
    <dgm:cxn modelId="{E069A8CC-05F9-4AC9-AEE7-8202B4002F9E}" type="presParOf" srcId="{D000FFE2-14F2-43EE-919A-FF060FA4E541}" destId="{61102B40-951E-4355-ADEC-2E6076837A0D}" srcOrd="3" destOrd="0" presId="urn:microsoft.com/office/officeart/2008/layout/HorizontalMultiLevelHierarchy"/>
    <dgm:cxn modelId="{61ADD520-14F2-477D-AFC9-33317ED82F2F}" type="presParOf" srcId="{61102B40-951E-4355-ADEC-2E6076837A0D}" destId="{1F4C39F4-3D28-443F-8374-B3047D714C17}" srcOrd="0" destOrd="0" presId="urn:microsoft.com/office/officeart/2008/layout/HorizontalMultiLevelHierarchy"/>
    <dgm:cxn modelId="{C73F237E-71F3-4C4B-8A8E-0980751689DB}" type="presParOf" srcId="{61102B40-951E-4355-ADEC-2E6076837A0D}" destId="{91616519-6550-46EB-870D-954D528D4C06}" srcOrd="1" destOrd="0" presId="urn:microsoft.com/office/officeart/2008/layout/HorizontalMultiLevelHierarchy"/>
    <dgm:cxn modelId="{3B1D4602-B445-4284-80F3-499E3FF924E4}" type="presParOf" srcId="{91616519-6550-46EB-870D-954D528D4C06}" destId="{ECB49766-B4E6-43DA-815F-FF68BBFD4E69}" srcOrd="0" destOrd="0" presId="urn:microsoft.com/office/officeart/2008/layout/HorizontalMultiLevelHierarchy"/>
    <dgm:cxn modelId="{516F44F0-B234-4C12-8BD1-B8CFED778410}" type="presParOf" srcId="{ECB49766-B4E6-43DA-815F-FF68BBFD4E69}" destId="{4033B7F8-B709-46F2-BE7C-70AFF8747CC4}" srcOrd="0" destOrd="0" presId="urn:microsoft.com/office/officeart/2008/layout/HorizontalMultiLevelHierarchy"/>
    <dgm:cxn modelId="{C854386A-CB11-49D9-891E-5DAD419448CF}" type="presParOf" srcId="{91616519-6550-46EB-870D-954D528D4C06}" destId="{EC764B05-2535-4152-A016-02FFED9ADC8E}" srcOrd="1" destOrd="0" presId="urn:microsoft.com/office/officeart/2008/layout/HorizontalMultiLevelHierarchy"/>
    <dgm:cxn modelId="{5BDA6A2F-752C-4C36-ACD2-6899267880FA}" type="presParOf" srcId="{EC764B05-2535-4152-A016-02FFED9ADC8E}" destId="{36AACCD4-026B-400A-9296-5EFB3C22F37C}" srcOrd="0" destOrd="0" presId="urn:microsoft.com/office/officeart/2008/layout/HorizontalMultiLevelHierarchy"/>
    <dgm:cxn modelId="{9BE5CE27-F676-4A37-85C5-3997C7D82992}" type="presParOf" srcId="{EC764B05-2535-4152-A016-02FFED9ADC8E}" destId="{DC2823E8-8B87-4A66-92B0-C7C470A3D852}" srcOrd="1" destOrd="0" presId="urn:microsoft.com/office/officeart/2008/layout/HorizontalMultiLevelHierarchy"/>
    <dgm:cxn modelId="{3B3F2506-4634-4C3E-AC5B-3BCAF39E0E79}" type="presParOf" srcId="{91616519-6550-46EB-870D-954D528D4C06}" destId="{3DB6555D-A76D-4495-B473-2C61E990112B}" srcOrd="2" destOrd="0" presId="urn:microsoft.com/office/officeart/2008/layout/HorizontalMultiLevelHierarchy"/>
    <dgm:cxn modelId="{999F0B01-1D4F-47A3-8960-F13BED4BFBEA}" type="presParOf" srcId="{3DB6555D-A76D-4495-B473-2C61E990112B}" destId="{3E74E568-A7AF-48DE-9FFE-7E2AB1DB3F8D}" srcOrd="0" destOrd="0" presId="urn:microsoft.com/office/officeart/2008/layout/HorizontalMultiLevelHierarchy"/>
    <dgm:cxn modelId="{9EC51334-67A7-4643-B38E-AE15EC5928EC}" type="presParOf" srcId="{91616519-6550-46EB-870D-954D528D4C06}" destId="{56EDE479-A1DD-46F4-AC12-3DA7EC90AEE1}" srcOrd="3" destOrd="0" presId="urn:microsoft.com/office/officeart/2008/layout/HorizontalMultiLevelHierarchy"/>
    <dgm:cxn modelId="{07D2A831-0098-44C6-890D-448A5106EAF2}" type="presParOf" srcId="{56EDE479-A1DD-46F4-AC12-3DA7EC90AEE1}" destId="{003C7224-CDBB-499E-9428-A0875EB19870}" srcOrd="0" destOrd="0" presId="urn:microsoft.com/office/officeart/2008/layout/HorizontalMultiLevelHierarchy"/>
    <dgm:cxn modelId="{C7C60CC7-FE1A-4245-8C14-643132FE5EA1}" type="presParOf" srcId="{56EDE479-A1DD-46F4-AC12-3DA7EC90AEE1}" destId="{78177A53-5DD9-4305-91A3-C7CF5F1B6A60}" srcOrd="1" destOrd="0" presId="urn:microsoft.com/office/officeart/2008/layout/HorizontalMultiLevelHierarchy"/>
    <dgm:cxn modelId="{00E76FFC-5C88-401C-9683-7A42F785B840}" type="presParOf" srcId="{91616519-6550-46EB-870D-954D528D4C06}" destId="{FB330A27-156B-4ED5-83FC-8893D998B7C6}" srcOrd="4" destOrd="0" presId="urn:microsoft.com/office/officeart/2008/layout/HorizontalMultiLevelHierarchy"/>
    <dgm:cxn modelId="{26F2DE03-BF0E-4F53-A5B3-355C8938EECA}" type="presParOf" srcId="{FB330A27-156B-4ED5-83FC-8893D998B7C6}" destId="{9059DC5D-8A48-42C7-9055-DB9DDCC56764}" srcOrd="0" destOrd="0" presId="urn:microsoft.com/office/officeart/2008/layout/HorizontalMultiLevelHierarchy"/>
    <dgm:cxn modelId="{90EC3A25-DBD0-4E23-8838-B71A683BF678}" type="presParOf" srcId="{91616519-6550-46EB-870D-954D528D4C06}" destId="{56C070AA-55D9-4529-9E67-0F382FF96443}" srcOrd="5" destOrd="0" presId="urn:microsoft.com/office/officeart/2008/layout/HorizontalMultiLevelHierarchy"/>
    <dgm:cxn modelId="{DAB6C17B-05A3-479B-A086-86AB34C804EE}" type="presParOf" srcId="{56C070AA-55D9-4529-9E67-0F382FF96443}" destId="{A1AF0D59-DAB7-4BF4-BCB5-1D60CB968DD8}" srcOrd="0" destOrd="0" presId="urn:microsoft.com/office/officeart/2008/layout/HorizontalMultiLevelHierarchy"/>
    <dgm:cxn modelId="{DC9895A1-9CBD-425C-A101-D3DC5F54070E}" type="presParOf" srcId="{56C070AA-55D9-4529-9E67-0F382FF96443}" destId="{5E3A20B1-706F-4572-B85A-2E3EA0AF99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488B3-244B-4D78-8FEA-FC42F6098F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902806-95AF-4B54-8BB5-31838113EE0B}">
      <dgm:prSet phldrT="[Tes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it-IT" sz="2400" dirty="0" smtClean="0"/>
            <a:t>Postulanti – 631</a:t>
          </a:r>
        </a:p>
        <a:p>
          <a:r>
            <a:rPr lang="it-IT" sz="2400" dirty="0" err="1" smtClean="0"/>
            <a:t>Novizii</a:t>
          </a:r>
          <a:r>
            <a:rPr lang="it-IT" sz="2400" dirty="0" smtClean="0"/>
            <a:t> - 366</a:t>
          </a:r>
          <a:endParaRPr lang="it-IT" sz="2400" dirty="0"/>
        </a:p>
      </dgm:t>
    </dgm:pt>
    <dgm:pt modelId="{2ED25BA2-7FFB-4D32-8A3E-E6DDD5B5F105}" type="parTrans" cxnId="{83D57393-F0A8-429E-91CA-5D09BE02D639}">
      <dgm:prSet/>
      <dgm:spPr/>
      <dgm:t>
        <a:bodyPr/>
        <a:lstStyle/>
        <a:p>
          <a:endParaRPr lang="it-IT"/>
        </a:p>
      </dgm:t>
    </dgm:pt>
    <dgm:pt modelId="{9C35FC32-D32B-4ED8-9BD2-22A0038D1EE3}" type="sibTrans" cxnId="{83D57393-F0A8-429E-91CA-5D09BE02D639}">
      <dgm:prSet/>
      <dgm:spPr/>
      <dgm:t>
        <a:bodyPr/>
        <a:lstStyle/>
        <a:p>
          <a:endParaRPr lang="it-IT"/>
        </a:p>
      </dgm:t>
    </dgm:pt>
    <dgm:pt modelId="{FFB35B12-87B8-4D47-A9B2-C33FA5E5360D}" type="pres">
      <dgm:prSet presAssocID="{577488B3-244B-4D78-8FEA-FC42F6098F56}" presName="Name0" presStyleCnt="0">
        <dgm:presLayoutVars>
          <dgm:dir/>
          <dgm:animLvl val="lvl"/>
          <dgm:resizeHandles val="exact"/>
        </dgm:presLayoutVars>
      </dgm:prSet>
      <dgm:spPr/>
    </dgm:pt>
    <dgm:pt modelId="{29F69A40-725D-4274-93FE-DAED3B33E110}" type="pres">
      <dgm:prSet presAssocID="{FA902806-95AF-4B54-8BB5-31838113EE0B}" presName="parTxOnly" presStyleLbl="node1" presStyleIdx="0" presStyleCnt="1" custLinFactNeighborY="833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</dgm:ptLst>
  <dgm:cxnLst>
    <dgm:cxn modelId="{83D57393-F0A8-429E-91CA-5D09BE02D639}" srcId="{577488B3-244B-4D78-8FEA-FC42F6098F56}" destId="{FA902806-95AF-4B54-8BB5-31838113EE0B}" srcOrd="0" destOrd="0" parTransId="{2ED25BA2-7FFB-4D32-8A3E-E6DDD5B5F105}" sibTransId="{9C35FC32-D32B-4ED8-9BD2-22A0038D1EE3}"/>
    <dgm:cxn modelId="{E4C0F880-B367-43D2-80A2-092B5F2249DD}" type="presOf" srcId="{577488B3-244B-4D78-8FEA-FC42F6098F56}" destId="{FFB35B12-87B8-4D47-A9B2-C33FA5E5360D}" srcOrd="0" destOrd="0" presId="urn:microsoft.com/office/officeart/2005/8/layout/chevron1"/>
    <dgm:cxn modelId="{6CC548B4-79B8-41DA-A944-98FA74E822D6}" type="presOf" srcId="{FA902806-95AF-4B54-8BB5-31838113EE0B}" destId="{29F69A40-725D-4274-93FE-DAED3B33E110}" srcOrd="0" destOrd="0" presId="urn:microsoft.com/office/officeart/2005/8/layout/chevron1"/>
    <dgm:cxn modelId="{75F80423-6807-47DF-9E92-D2BBA588DFC8}" type="presParOf" srcId="{FFB35B12-87B8-4D47-A9B2-C33FA5E5360D}" destId="{29F69A40-725D-4274-93FE-DAED3B33E11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330A27-156B-4ED5-83FC-8893D998B7C6}">
      <dsp:nvSpPr>
        <dsp:cNvPr id="0" name=""/>
        <dsp:cNvSpPr/>
      </dsp:nvSpPr>
      <dsp:spPr>
        <a:xfrm>
          <a:off x="4920412" y="4182128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1229800"/>
              </a:lnTo>
              <a:lnTo>
                <a:pt x="645399" y="12298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08390" y="4762306"/>
        <a:ext cx="69443" cy="69443"/>
      </dsp:txXfrm>
    </dsp:sp>
    <dsp:sp modelId="{3DB6555D-A76D-4495-B473-2C61E990112B}">
      <dsp:nvSpPr>
        <dsp:cNvPr id="0" name=""/>
        <dsp:cNvSpPr/>
      </dsp:nvSpPr>
      <dsp:spPr>
        <a:xfrm>
          <a:off x="4920412" y="4136408"/>
          <a:ext cx="645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539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26976" y="4165993"/>
        <a:ext cx="32269" cy="32269"/>
      </dsp:txXfrm>
    </dsp:sp>
    <dsp:sp modelId="{ECB49766-B4E6-43DA-815F-FF68BBFD4E69}">
      <dsp:nvSpPr>
        <dsp:cNvPr id="0" name=""/>
        <dsp:cNvSpPr/>
      </dsp:nvSpPr>
      <dsp:spPr>
        <a:xfrm>
          <a:off x="4920412" y="2952327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1229800"/>
              </a:moveTo>
              <a:lnTo>
                <a:pt x="322699" y="12298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08390" y="3532506"/>
        <a:ext cx="69443" cy="69443"/>
      </dsp:txXfrm>
    </dsp:sp>
    <dsp:sp modelId="{0CAFF80B-6933-4534-8964-278B21657C2F}">
      <dsp:nvSpPr>
        <dsp:cNvPr id="0" name=""/>
        <dsp:cNvSpPr/>
      </dsp:nvSpPr>
      <dsp:spPr>
        <a:xfrm>
          <a:off x="1048016" y="2644877"/>
          <a:ext cx="645399" cy="1537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1537250"/>
              </a:lnTo>
              <a:lnTo>
                <a:pt x="645399" y="15372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329035" y="3371822"/>
        <a:ext cx="83361" cy="83361"/>
      </dsp:txXfrm>
    </dsp:sp>
    <dsp:sp modelId="{6423B7FB-A9E2-46D7-AD52-2034B24C2E21}">
      <dsp:nvSpPr>
        <dsp:cNvPr id="0" name=""/>
        <dsp:cNvSpPr/>
      </dsp:nvSpPr>
      <dsp:spPr>
        <a:xfrm>
          <a:off x="4920412" y="1107627"/>
          <a:ext cx="645399" cy="614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614900"/>
              </a:lnTo>
              <a:lnTo>
                <a:pt x="645399" y="6149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20826" y="1392791"/>
        <a:ext cx="44571" cy="44571"/>
      </dsp:txXfrm>
    </dsp:sp>
    <dsp:sp modelId="{860EA543-51BA-446A-AF1D-01DF70C13F26}">
      <dsp:nvSpPr>
        <dsp:cNvPr id="0" name=""/>
        <dsp:cNvSpPr/>
      </dsp:nvSpPr>
      <dsp:spPr>
        <a:xfrm>
          <a:off x="4920412" y="492727"/>
          <a:ext cx="645399" cy="614900"/>
        </a:xfrm>
        <a:custGeom>
          <a:avLst/>
          <a:gdLst/>
          <a:ahLst/>
          <a:cxnLst/>
          <a:rect l="0" t="0" r="0" b="0"/>
          <a:pathLst>
            <a:path>
              <a:moveTo>
                <a:pt x="0" y="614900"/>
              </a:moveTo>
              <a:lnTo>
                <a:pt x="322699" y="6149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220826" y="777891"/>
        <a:ext cx="44571" cy="44571"/>
      </dsp:txXfrm>
    </dsp:sp>
    <dsp:sp modelId="{3B835876-5C33-4FB4-907A-A69C5B46597A}">
      <dsp:nvSpPr>
        <dsp:cNvPr id="0" name=""/>
        <dsp:cNvSpPr/>
      </dsp:nvSpPr>
      <dsp:spPr>
        <a:xfrm>
          <a:off x="1048016" y="1107627"/>
          <a:ext cx="645399" cy="1537250"/>
        </a:xfrm>
        <a:custGeom>
          <a:avLst/>
          <a:gdLst/>
          <a:ahLst/>
          <a:cxnLst/>
          <a:rect l="0" t="0" r="0" b="0"/>
          <a:pathLst>
            <a:path>
              <a:moveTo>
                <a:pt x="0" y="1537250"/>
              </a:moveTo>
              <a:lnTo>
                <a:pt x="322699" y="153725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329035" y="1834571"/>
        <a:ext cx="83361" cy="83361"/>
      </dsp:txXfrm>
    </dsp:sp>
    <dsp:sp modelId="{CDEE0489-93F6-47E5-81F1-43310F79378D}">
      <dsp:nvSpPr>
        <dsp:cNvPr id="0" name=""/>
        <dsp:cNvSpPr/>
      </dsp:nvSpPr>
      <dsp:spPr>
        <a:xfrm rot="16200000">
          <a:off x="-2032956" y="2152957"/>
          <a:ext cx="5178106" cy="9838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400" kern="1200" dirty="0" smtClean="0"/>
            <a:t>OFMCAP</a:t>
          </a:r>
          <a:endParaRPr lang="it-IT" sz="6400" kern="1200" dirty="0"/>
        </a:p>
      </dsp:txBody>
      <dsp:txXfrm rot="16200000">
        <a:off x="-2032956" y="2152957"/>
        <a:ext cx="5178106" cy="983840"/>
      </dsp:txXfrm>
    </dsp:sp>
    <dsp:sp modelId="{AAF56C68-F0F7-48CF-A5E0-85C034C6D95C}">
      <dsp:nvSpPr>
        <dsp:cNvPr id="0" name=""/>
        <dsp:cNvSpPr/>
      </dsp:nvSpPr>
      <dsp:spPr>
        <a:xfrm>
          <a:off x="1693416" y="615707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Laici - 3099</a:t>
          </a:r>
          <a:endParaRPr lang="it-IT" sz="3400" kern="1200" dirty="0"/>
        </a:p>
      </dsp:txBody>
      <dsp:txXfrm>
        <a:off x="1693416" y="615707"/>
        <a:ext cx="3226995" cy="983840"/>
      </dsp:txXfrm>
    </dsp:sp>
    <dsp:sp modelId="{58225F6D-CF0B-49F7-BE16-3F00CE55FB53}">
      <dsp:nvSpPr>
        <dsp:cNvPr id="0" name=""/>
        <dsp:cNvSpPr/>
      </dsp:nvSpPr>
      <dsp:spPr>
        <a:xfrm>
          <a:off x="5565811" y="807"/>
          <a:ext cx="3226995" cy="983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Temp</a:t>
          </a:r>
          <a:r>
            <a:rPr lang="it-IT" sz="3400" kern="1200" dirty="0" smtClean="0"/>
            <a:t>. Prof. - 1516</a:t>
          </a:r>
          <a:endParaRPr lang="it-IT" sz="3400" kern="1200" dirty="0"/>
        </a:p>
      </dsp:txBody>
      <dsp:txXfrm>
        <a:off x="5565811" y="807"/>
        <a:ext cx="3226995" cy="983840"/>
      </dsp:txXfrm>
    </dsp:sp>
    <dsp:sp modelId="{E0BA8CA7-F598-4E60-A700-F5C39CA07D8C}">
      <dsp:nvSpPr>
        <dsp:cNvPr id="0" name=""/>
        <dsp:cNvSpPr/>
      </dsp:nvSpPr>
      <dsp:spPr>
        <a:xfrm>
          <a:off x="5565811" y="1230607"/>
          <a:ext cx="3226995" cy="983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Prof.Perp</a:t>
          </a:r>
          <a:r>
            <a:rPr lang="it-IT" sz="3400" kern="1200" dirty="0" smtClean="0"/>
            <a:t>. - 1583</a:t>
          </a:r>
          <a:endParaRPr lang="it-IT" sz="3400" kern="1200" dirty="0"/>
        </a:p>
      </dsp:txBody>
      <dsp:txXfrm>
        <a:off x="5565811" y="1230607"/>
        <a:ext cx="3226995" cy="983840"/>
      </dsp:txXfrm>
    </dsp:sp>
    <dsp:sp modelId="{1F4C39F4-3D28-443F-8374-B3047D714C17}">
      <dsp:nvSpPr>
        <dsp:cNvPr id="0" name=""/>
        <dsp:cNvSpPr/>
      </dsp:nvSpPr>
      <dsp:spPr>
        <a:xfrm>
          <a:off x="1693416" y="3690208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Clerici - 7105</a:t>
          </a:r>
          <a:endParaRPr lang="it-IT" sz="3400" kern="1200" dirty="0"/>
        </a:p>
      </dsp:txBody>
      <dsp:txXfrm>
        <a:off x="1693416" y="3690208"/>
        <a:ext cx="3226995" cy="983840"/>
      </dsp:txXfrm>
    </dsp:sp>
    <dsp:sp modelId="{36AACCD4-026B-400A-9296-5EFB3C22F37C}">
      <dsp:nvSpPr>
        <dsp:cNvPr id="0" name=""/>
        <dsp:cNvSpPr/>
      </dsp:nvSpPr>
      <dsp:spPr>
        <a:xfrm>
          <a:off x="5565811" y="2460407"/>
          <a:ext cx="3226995" cy="983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Diaconi - 165</a:t>
          </a:r>
          <a:endParaRPr lang="it-IT" sz="3400" kern="1200" dirty="0"/>
        </a:p>
      </dsp:txBody>
      <dsp:txXfrm>
        <a:off x="5565811" y="2460407"/>
        <a:ext cx="3226995" cy="983840"/>
      </dsp:txXfrm>
    </dsp:sp>
    <dsp:sp modelId="{003C7224-CDBB-499E-9428-A0875EB19870}">
      <dsp:nvSpPr>
        <dsp:cNvPr id="0" name=""/>
        <dsp:cNvSpPr/>
      </dsp:nvSpPr>
      <dsp:spPr>
        <a:xfrm>
          <a:off x="5565811" y="3690208"/>
          <a:ext cx="3226995" cy="983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Sacerdoti - 6848</a:t>
          </a:r>
          <a:endParaRPr lang="it-IT" sz="3400" kern="1200" dirty="0"/>
        </a:p>
      </dsp:txBody>
      <dsp:txXfrm>
        <a:off x="5565811" y="3690208"/>
        <a:ext cx="3226995" cy="983840"/>
      </dsp:txXfrm>
    </dsp:sp>
    <dsp:sp modelId="{A1AF0D59-DAB7-4BF4-BCB5-1D60CB968DD8}">
      <dsp:nvSpPr>
        <dsp:cNvPr id="0" name=""/>
        <dsp:cNvSpPr/>
      </dsp:nvSpPr>
      <dsp:spPr>
        <a:xfrm>
          <a:off x="5565811" y="4920008"/>
          <a:ext cx="3226995" cy="983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Vescovi - 92</a:t>
          </a:r>
          <a:endParaRPr lang="it-IT" sz="3400" kern="1200" dirty="0"/>
        </a:p>
      </dsp:txBody>
      <dsp:txXfrm>
        <a:off x="5565811" y="4920008"/>
        <a:ext cx="3226995" cy="983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69A40-725D-4274-93FE-DAED3B33E110}">
      <dsp:nvSpPr>
        <dsp:cNvPr id="0" name=""/>
        <dsp:cNvSpPr/>
      </dsp:nvSpPr>
      <dsp:spPr>
        <a:xfrm>
          <a:off x="1793" y="0"/>
          <a:ext cx="3668821" cy="864095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Postulanti – 631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/>
            <a:t>Novizii</a:t>
          </a:r>
          <a:r>
            <a:rPr lang="it-IT" sz="2400" kern="1200" dirty="0" smtClean="0"/>
            <a:t> - 366</a:t>
          </a:r>
          <a:endParaRPr lang="it-IT" sz="2400" kern="1200" dirty="0"/>
        </a:p>
      </dsp:txBody>
      <dsp:txXfrm>
        <a:off x="1793" y="0"/>
        <a:ext cx="3668821" cy="86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3459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6731000" cy="5048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04" y="5143624"/>
            <a:ext cx="53848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4992-7A51-4FEA-ABDA-F53A8D39B9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61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America – 23%; Europa – 39%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067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Più della metà</a:t>
            </a:r>
            <a:r>
              <a:rPr lang="it-IT" baseline="0" dirty="0" smtClean="0"/>
              <a:t> (51%) dell’Ordine è giovane. Ci sono circa 1300 chi sono sotto 30 anni ma la maggiorità sono gli studenti. Quindi circa 6500 frati hanno da 30 a 60 anni.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230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Fasce d’età nelle conferenze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572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038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</a:t>
            </a:r>
            <a:r>
              <a:rPr lang="it-IT" baseline="0" dirty="0" smtClean="0"/>
              <a:t> è la linea dei frati negli ultimi 15 anni.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518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altro modo di vedere il</a:t>
            </a:r>
            <a:r>
              <a:rPr lang="it-IT" baseline="0" dirty="0" smtClean="0"/>
              <a:t> grafico precedente.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097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Un altro modo di vedere il</a:t>
            </a:r>
            <a:r>
              <a:rPr lang="it-IT" baseline="0" dirty="0" smtClean="0"/>
              <a:t> grafico precedente.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976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Numero totale dei frati in voti perpetui negli</a:t>
            </a:r>
            <a:r>
              <a:rPr lang="it-IT" baseline="0" dirty="0" smtClean="0"/>
              <a:t> ultimi quindici anni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6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Frati che hanno professato i voti perpetui secondo ogni anno dal 2000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813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Frati che hanno professato i voti temporanei secondo ogni anno dal 2000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08461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246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paragone tra i </a:t>
            </a:r>
            <a:r>
              <a:rPr lang="it-IT" dirty="0" err="1" smtClean="0"/>
              <a:t>novizii</a:t>
            </a:r>
            <a:r>
              <a:rPr lang="it-IT" dirty="0" smtClean="0"/>
              <a:t> del anno precedente e i nuovi</a:t>
            </a:r>
            <a:r>
              <a:rPr lang="it-IT" baseline="0" dirty="0" smtClean="0"/>
              <a:t> professi. C’è sempre una differenza di circa 50. Vuol dire che sono circa 50 </a:t>
            </a:r>
            <a:r>
              <a:rPr lang="it-IT" baseline="0" dirty="0" err="1" smtClean="0"/>
              <a:t>novizii</a:t>
            </a:r>
            <a:r>
              <a:rPr lang="it-IT" baseline="0" dirty="0" smtClean="0"/>
              <a:t> che non vanno verso la fine dell’anno del noviziato o alla professione.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0749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professi temporanei che escono dall’ordine per varie motivi.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31927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professi perpetui che escono dall’ordine per varie motivi.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802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clerici che escono dall’ordine per varie motivi</a:t>
            </a:r>
            <a:r>
              <a:rPr lang="it-IT" baseline="0" dirty="0" smtClean="0"/>
              <a:t> incluso la </a:t>
            </a:r>
            <a:r>
              <a:rPr lang="it-IT" baseline="0" dirty="0" err="1" smtClean="0"/>
              <a:t>d</a:t>
            </a:r>
            <a:r>
              <a:rPr lang="it-IT" dirty="0" err="1" smtClean="0"/>
              <a:t>imessione</a:t>
            </a:r>
            <a:r>
              <a:rPr lang="it-IT" dirty="0" smtClean="0"/>
              <a:t>, dispensati, trasferito al</a:t>
            </a:r>
            <a:r>
              <a:rPr lang="it-IT" baseline="0" dirty="0" smtClean="0"/>
              <a:t> clero diocesano o un’altra congregazione.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1328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due professioni e le uscite – i morti e le uscite in generale.</a:t>
            </a:r>
          </a:p>
          <a:p>
            <a:r>
              <a:rPr lang="it-IT" baseline="0" dirty="0" smtClean="0"/>
              <a:t>La prossima slide ha soltanto i numeri, se è necessario paragonare.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940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731000" cy="50482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Incluso i novizi e i postulanti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5888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542925"/>
            <a:ext cx="3382962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SmartArt </a:t>
            </a:r>
            <a:r>
              <a:rPr lang="en-US" sz="1400" b="1" baseline="0" dirty="0" smtClean="0"/>
              <a:t>custom </a:t>
            </a:r>
            <a:r>
              <a:rPr lang="en-US" sz="1400" b="1" dirty="0" smtClean="0"/>
              <a:t>animation effects: expand and peek in</a:t>
            </a:r>
            <a:endParaRPr lang="en-US" sz="1400" b="1" baseline="0" dirty="0" smtClean="0"/>
          </a:p>
          <a:p>
            <a:r>
              <a:rPr lang="en-US" sz="1400" b="0" baseline="0" dirty="0" smtClean="0"/>
              <a:t>(Basic)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Titled Matrix </a:t>
            </a:r>
            <a:r>
              <a:rPr lang="en-US" sz="1200" baseline="0" dirty="0" smtClean="0"/>
              <a:t>(second option from the left), and then click </a:t>
            </a:r>
            <a:r>
              <a:rPr lang="en-US" sz="1200" b="1" baseline="0" dirty="0" smtClean="0"/>
              <a:t>OK </a:t>
            </a:r>
            <a:r>
              <a:rPr lang="en-US" sz="1200" b="0" baseline="0" dirty="0" smtClean="0"/>
              <a:t>to insert the graphic into the slide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</a:t>
            </a:r>
            <a:r>
              <a:rPr lang="en-US" sz="1200" baseline="0" dirty="0" smtClean="0"/>
              <a:t>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- Accent Colors </a:t>
            </a:r>
            <a:r>
              <a:rPr lang="en-US" sz="1200" b="0" baseline="0" dirty="0" smtClean="0"/>
              <a:t>(first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Calibri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 and then select </a:t>
            </a:r>
            <a:r>
              <a:rPr lang="en-US" sz="1200" b="1" baseline="0" dirty="0" smtClean="0"/>
              <a:t>24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  <a:endParaRPr lang="en-US" sz="1200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text in the center rounded rectangle of the graphic.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b="0" dirty="0" smtClean="0"/>
              <a:t> group, select </a:t>
            </a:r>
            <a:r>
              <a:rPr lang="en-US" sz="1200" b="1" dirty="0" smtClean="0"/>
              <a:t>28</a:t>
            </a:r>
            <a:r>
              <a:rPr lang="en-US" sz="1200" b="0" dirty="0" smtClean="0"/>
              <a:t> from </a:t>
            </a:r>
            <a:r>
              <a:rPr lang="en-US" sz="1200" b="0" baseline="0" dirty="0" smtClean="0"/>
              <a:t>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Right-click the rounded rectangle in the center of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Select</a:t>
            </a:r>
            <a:r>
              <a:rPr lang="en-US" sz="1200" b="1" baseline="0" dirty="0" smtClean="0"/>
              <a:t> Stop 3 </a:t>
            </a:r>
            <a:r>
              <a:rPr lang="en-US" sz="1200" b="0" baseline="0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White, Background 1, Darker 15%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expand effect. Click the arrow to the right of the expand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 arrow under the expand effect </a:t>
            </a:r>
            <a:r>
              <a:rPr lang="en-US" sz="1200" b="0" i="0" baseline="0" dirty="0" smtClean="0"/>
              <a:t>to expand the contents of the list of effects.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Press and hold CTRL, and then select all five expand effects in the </a:t>
            </a:r>
            <a:r>
              <a:rPr lang="en-US" sz="1200" b="1" baseline="0" dirty="0" smtClean="0"/>
              <a:t>Custom Animation </a:t>
            </a:r>
            <a:r>
              <a:rPr lang="en-US" sz="1200" baseline="0" dirty="0" smtClean="0"/>
              <a:t>pane. 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Press and hold CTRL, select the second, third, fourth, and fifth expand effects in the </a:t>
            </a:r>
            <a:r>
              <a:rPr lang="en-US" sz="1200" b="1" baseline="0" dirty="0" smtClean="0"/>
              <a:t>Custom Animation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Select the second expand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Select the third expand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Select the fourth expand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Select the fifth expand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</a:p>
          <a:p>
            <a:endParaRPr lang="en-US" sz="1200" b="0" baseline="0" dirty="0" smtClean="0"/>
          </a:p>
          <a:p>
            <a:endParaRPr lang="en-US" sz="1200" b="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left). </a:t>
            </a:r>
            <a:endParaRPr lang="en-US" sz="1200" b="0" baseline="0" dirty="0" smtClean="0"/>
          </a:p>
          <a:p>
            <a:endParaRPr lang="en-US" sz="1200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300289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err="1" smtClean="0"/>
              <a:t>L’anno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scorso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c’erano</a:t>
            </a:r>
            <a:r>
              <a:rPr lang="en-US" sz="1400" b="1" baseline="0" dirty="0" smtClean="0"/>
              <a:t> 643 </a:t>
            </a:r>
            <a:r>
              <a:rPr lang="en-US" sz="1400" b="1" baseline="0" dirty="0" err="1" smtClean="0"/>
              <a:t>postulanti</a:t>
            </a:r>
            <a:r>
              <a:rPr lang="en-US" sz="1400" b="1" baseline="0" dirty="0" smtClean="0"/>
              <a:t> e 384 </a:t>
            </a:r>
            <a:r>
              <a:rPr lang="en-US" sz="1400" b="1" baseline="0" dirty="0" err="1" smtClean="0"/>
              <a:t>novizii</a:t>
            </a: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77825" y="542925"/>
            <a:ext cx="3389313" cy="2541588"/>
          </a:xfrm>
        </p:spPr>
      </p:sp>
    </p:spTree>
    <p:extLst>
      <p:ext uri="{BB962C8B-B14F-4D97-AF65-F5344CB8AC3E}">
        <p14:creationId xmlns="" xmlns:p14="http://schemas.microsoft.com/office/powerpoint/2010/main" val="98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4992-7A51-4FEA-ABDA-F53A8D39B93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2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90602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8" y="1295402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2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4038602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2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3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9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04F4-9840-4B02-8AB1-1C1214D64787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9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7"/>
            <a:ext cx="2133600" cy="365125"/>
          </a:xfrm>
        </p:spPr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2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2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2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3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3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9" y="1752603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4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2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4038602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9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CD4B-C27E-42EC-A9DE-22D0B4C3F2BF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38EF-18B3-4C8A-939B-CB7B6AD4D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20157">
            <a:off x="1276985" y="3270456"/>
            <a:ext cx="2808312" cy="504056"/>
          </a:xfrm>
        </p:spPr>
        <p:txBody>
          <a:bodyPr/>
          <a:lstStyle/>
          <a:p>
            <a:pPr algn="ctr"/>
            <a:r>
              <a:rPr lang="it-IT" sz="2400" dirty="0" smtClean="0"/>
              <a:t>Ufficio di Statistica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1" y="764704"/>
            <a:ext cx="5753872" cy="1248544"/>
          </a:xfrm>
        </p:spPr>
        <p:txBody>
          <a:bodyPr anchor="ctr">
            <a:normAutofit fontScale="92500" lnSpcReduction="20000"/>
          </a:bodyPr>
          <a:lstStyle/>
          <a:p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Wide Latin" pitchFamily="18" charset="0"/>
              </a:rPr>
              <a:t>FRATRUM MINORUM CAPUCCINORUM</a:t>
            </a:r>
          </a:p>
          <a:p>
            <a:endParaRPr lang="en-GB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 noGrp="1"/>
          </p:cNvGraphicFramePr>
          <p:nvPr/>
        </p:nvGraphicFramePr>
        <p:xfrm>
          <a:off x="-79375" y="388938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7509278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2196701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27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740411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8900788"/>
              </p:ext>
            </p:extLst>
          </p:nvPr>
        </p:nvGraphicFramePr>
        <p:xfrm>
          <a:off x="-132394" y="476672"/>
          <a:ext cx="9283290" cy="613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782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690585"/>
              </p:ext>
            </p:extLst>
          </p:nvPr>
        </p:nvGraphicFramePr>
        <p:xfrm>
          <a:off x="-69645" y="188642"/>
          <a:ext cx="9283290" cy="627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825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/>
              <a:t>Evoluzione</a:t>
            </a:r>
            <a:endParaRPr lang="it-IT" sz="4800" dirty="0"/>
          </a:p>
        </p:txBody>
      </p:sp>
    </p:spTree>
    <p:extLst>
      <p:ext uri="{BB962C8B-B14F-4D97-AF65-F5344CB8AC3E}">
        <p14:creationId xmlns="" xmlns:p14="http://schemas.microsoft.com/office/powerpoint/2010/main" val="12390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7487893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36213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1597633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6984540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2708922"/>
            <a:ext cx="8229600" cy="639763"/>
          </a:xfrm>
        </p:spPr>
        <p:txBody>
          <a:bodyPr/>
          <a:lstStyle/>
          <a:p>
            <a:pPr algn="ctr">
              <a:buNone/>
            </a:pPr>
            <a:r>
              <a:rPr lang="it-IT" sz="6600" dirty="0" smtClean="0"/>
              <a:t>2015</a:t>
            </a:r>
            <a:endParaRPr lang="it-IT" sz="6600" dirty="0"/>
          </a:p>
        </p:txBody>
      </p:sp>
    </p:spTree>
    <p:extLst>
      <p:ext uri="{BB962C8B-B14F-4D97-AF65-F5344CB8AC3E}">
        <p14:creationId xmlns="" xmlns:p14="http://schemas.microsoft.com/office/powerpoint/2010/main" val="4187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9073554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531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2033699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562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2065780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074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28190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585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0340970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716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1452417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6467458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462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dirty="0" smtClean="0"/>
              <a:t>Uscite</a:t>
            </a:r>
            <a:endParaRPr lang="it-IT" sz="6000" dirty="0"/>
          </a:p>
        </p:txBody>
      </p:sp>
    </p:spTree>
    <p:extLst>
      <p:ext uri="{BB962C8B-B14F-4D97-AF65-F5344CB8AC3E}">
        <p14:creationId xmlns="" xmlns:p14="http://schemas.microsoft.com/office/powerpoint/2010/main" val="1637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7213104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145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5467724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243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2494562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1884829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936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8238315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7990742"/>
              </p:ext>
            </p:extLst>
          </p:nvPr>
        </p:nvGraphicFramePr>
        <p:xfrm>
          <a:off x="611560" y="476676"/>
          <a:ext cx="7920878" cy="590466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77544"/>
                <a:gridCol w="1377544"/>
                <a:gridCol w="1721930"/>
                <a:gridCol w="1721930"/>
                <a:gridCol w="1721930"/>
              </a:tblGrid>
              <a:tr h="31321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Professi e Usciti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800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Anno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effectLst/>
                        </a:rPr>
                        <a:t>TempProf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effectLst/>
                        </a:rPr>
                        <a:t>PerpProf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Morti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Uscite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352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228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441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440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218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223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399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215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218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402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182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232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363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361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245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377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211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343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230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248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2009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323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255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301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209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296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333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211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186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158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327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186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175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32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2015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327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171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178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137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17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1018197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96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76057" y="4077072"/>
            <a:ext cx="3096344" cy="151216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Grazie!</a:t>
            </a:r>
            <a:endParaRPr lang="en-GB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07202593"/>
              </p:ext>
            </p:extLst>
          </p:nvPr>
        </p:nvGraphicFramePr>
        <p:xfrm>
          <a:off x="179513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a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5624974"/>
              </p:ext>
            </p:extLst>
          </p:nvPr>
        </p:nvGraphicFramePr>
        <p:xfrm>
          <a:off x="143508" y="476672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="" xmlns:p14="http://schemas.microsoft.com/office/powerpoint/2010/main" val="1319510359"/>
              </p:ext>
            </p:extLst>
          </p:nvPr>
        </p:nvGraphicFramePr>
        <p:xfrm>
          <a:off x="1403648" y="5517232"/>
          <a:ext cx="367240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12EDD-F3F3-44E0-8233-E2ED8DAF6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1112EDD-F3F3-44E0-8233-E2ED8DAF6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 noGrp="1"/>
          </p:cNvGraphicFramePr>
          <p:nvPr/>
        </p:nvGraphicFramePr>
        <p:xfrm>
          <a:off x="0" y="404664"/>
          <a:ext cx="914400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4654160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951197"/>
              </p:ext>
            </p:extLst>
          </p:nvPr>
        </p:nvGraphicFramePr>
        <p:xfrm>
          <a:off x="-134413" y="30645"/>
          <a:ext cx="9302750" cy="60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2981663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487193"/>
              </p:ext>
            </p:extLst>
          </p:nvPr>
        </p:nvGraphicFramePr>
        <p:xfrm>
          <a:off x="-1" y="188641"/>
          <a:ext cx="9144001" cy="628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1950737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805641"/>
              </p:ext>
            </p:extLst>
          </p:nvPr>
        </p:nvGraphicFramePr>
        <p:xfrm>
          <a:off x="-69645" y="397387"/>
          <a:ext cx="9283290" cy="60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943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it-IT" dirty="0" smtClean="0"/>
              <a:t>Generale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3501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78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S01033679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232F7C"/>
    </a:accent1>
    <a:accent2>
      <a:srgbClr val="237BD6"/>
    </a:accent2>
    <a:accent3>
      <a:srgbClr val="D0082B"/>
    </a:accent3>
    <a:accent4>
      <a:srgbClr val="CED008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1752</Words>
  <Application>Microsoft Office PowerPoint</Application>
  <PresentationFormat>Pokaz na ekranie (4:3)</PresentationFormat>
  <Paragraphs>282</Paragraphs>
  <Slides>34</Slides>
  <Notes>34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TS101857278</vt:lpstr>
      <vt:lpstr>TS010336792</vt:lpstr>
      <vt:lpstr>Office Theme</vt:lpstr>
      <vt:lpstr>Ufficio di Statistica</vt:lpstr>
      <vt:lpstr>2015</vt:lpstr>
      <vt:lpstr>Slajd 3</vt:lpstr>
      <vt:lpstr>Slajd 4</vt:lpstr>
      <vt:lpstr>Slajd 5</vt:lpstr>
      <vt:lpstr>Slajd 6</vt:lpstr>
      <vt:lpstr>Slajd 7</vt:lpstr>
      <vt:lpstr>Slajd 8</vt:lpstr>
      <vt:lpstr>Generale</vt:lpstr>
      <vt:lpstr>Slajd 10</vt:lpstr>
      <vt:lpstr>Slajd 11</vt:lpstr>
      <vt:lpstr>Slajd 12</vt:lpstr>
      <vt:lpstr>Slajd 13</vt:lpstr>
      <vt:lpstr>Slajd 14</vt:lpstr>
      <vt:lpstr>Evoluzione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Uscite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of OFMCap. 2000-2015</dc:title>
  <dc:subject>Capuchin`s Statistics</dc:subject>
  <dc:creator>Damian Pereira</dc:creator>
  <cp:keywords>statistic order frair CIF</cp:keywords>
  <dc:description>1. Generale
2. Evoluzione
3. Uscite</dc:description>
  <cp:lastModifiedBy>Autor dokumentu</cp:lastModifiedBy>
  <cp:revision>460</cp:revision>
  <dcterms:created xsi:type="dcterms:W3CDTF">2012-03-26T23:05:04Z</dcterms:created>
  <dcterms:modified xsi:type="dcterms:W3CDTF">2016-12-05T09:34:26Z</dcterms:modified>
  <cp:category>presentation</cp:category>
  <cp:contentStatus>final</cp:contentStatus>
</cp:coreProperties>
</file>